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28.jpeg" ContentType="image/jpeg"/>
  <Override PartName="/ppt/media/image6.jpeg" ContentType="image/jpeg"/>
  <Override PartName="/ppt/media/image27.jpeg" ContentType="image/jpeg"/>
  <Override PartName="/ppt/media/image50.png" ContentType="image/png"/>
  <Override PartName="/ppt/media/image29.png" ContentType="image/png"/>
  <Override PartName="/ppt/media/image42.jpeg" ContentType="image/jpeg"/>
  <Override PartName="/ppt/media/image24.jpeg" ContentType="image/jpeg"/>
  <Override PartName="/ppt/media/image20.png" ContentType="image/png"/>
  <Override PartName="/ppt/media/image23.png" ContentType="image/png"/>
  <Override PartName="/ppt/media/image16.jpeg" ContentType="image/jpeg"/>
  <Override PartName="/ppt/media/image21.png" ContentType="image/png"/>
  <Override PartName="/ppt/media/image19.png" ContentType="image/png"/>
  <Override PartName="/ppt/media/image41.jpeg" ContentType="image/jpeg"/>
  <Override PartName="/ppt/media/image18.jpeg" ContentType="image/jpeg"/>
  <Override PartName="/ppt/media/image17.jpeg" ContentType="image/jpeg"/>
  <Override PartName="/ppt/media/image1.png" ContentType="image/png"/>
  <Override PartName="/ppt/media/image15.jpeg" ContentType="image/jpeg"/>
  <Override PartName="/ppt/media/image22.jpeg" ContentType="image/jpeg"/>
  <Override PartName="/ppt/media/image5.png" ContentType="image/png"/>
  <Override PartName="/ppt/media/image2.png" ContentType="image/png"/>
  <Override PartName="/ppt/media/image30.jpeg" ContentType="image/jpeg"/>
  <Override PartName="/ppt/media/image36.jpeg" ContentType="image/jpeg"/>
  <Override PartName="/ppt/media/image39.jpeg" ContentType="image/jpeg"/>
  <Override PartName="/ppt/media/image3.png" ContentType="image/png"/>
  <Override PartName="/ppt/media/image38.jpeg" ContentType="image/jpeg"/>
  <Override PartName="/ppt/media/image40.jpeg" ContentType="image/jpeg"/>
  <Override PartName="/ppt/media/image51.png" ContentType="image/png"/>
  <Override PartName="/ppt/media/image14.png" ContentType="image/png"/>
  <Override PartName="/ppt/media/image43.jpeg" ContentType="image/jpeg"/>
  <Override PartName="/ppt/media/image32.jpeg" ContentType="image/jpeg"/>
  <Override PartName="/ppt/media/image49.png" ContentType="image/png"/>
  <Override PartName="/ppt/media/image44.jpeg" ContentType="image/jpeg"/>
  <Override PartName="/ppt/media/image35.jpeg" ContentType="image/jpeg"/>
  <Override PartName="/ppt/media/image33.jpeg" ContentType="image/jpeg"/>
  <Override PartName="/ppt/media/image45.jpeg" ContentType="image/jpeg"/>
  <Override PartName="/ppt/media/image7.jpeg" ContentType="image/jpeg"/>
  <Override PartName="/ppt/media/image34.jpeg" ContentType="image/jpeg"/>
  <Override PartName="/ppt/media/image46.jpeg" ContentType="image/jpeg"/>
  <Override PartName="/ppt/media/image11.jpeg" ContentType="image/jpeg"/>
  <Override PartName="/ppt/media/image8.jpeg" ContentType="image/jpeg"/>
  <Override PartName="/ppt/media/image31.jpeg" ContentType="image/jpeg"/>
  <Override PartName="/ppt/media/image10.jpeg" ContentType="image/jpeg"/>
  <Override PartName="/ppt/media/image47.jpeg" ContentType="image/jpeg"/>
  <Override PartName="/ppt/media/image12.jpeg" ContentType="image/jpeg"/>
  <Override PartName="/ppt/media/image9.jpeg" ContentType="image/jpeg"/>
  <Override PartName="/ppt/media/image48.png" ContentType="image/png"/>
  <Override PartName="/ppt/media/image13.jpeg" ContentType="image/jpeg"/>
  <Override PartName="/ppt/media/image26.jpeg" ContentType="image/jpeg"/>
  <Override PartName="/ppt/media/image4.jpeg" ContentType="image/jpeg"/>
  <Override PartName="/ppt/media/image25.png" ContentType="image/png"/>
  <Override PartName="/ppt/media/image37.jpeg" ContentType="image/jpe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4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76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48.xml.rels" ContentType="application/vnd.openxmlformats-package.relationships+xml"/>
  <Override PartName="/ppt/slides/_rels/slide11.xml.rels" ContentType="application/vnd.openxmlformats-package.relationships+xml"/>
  <Override PartName="/ppt/slides/_rels/slide57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60.xml.rels" ContentType="application/vnd.openxmlformats-package.relationships+xml"/>
  <Override PartName="/ppt/slides/_rels/slide18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46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2.xml.rels" ContentType="application/vnd.openxmlformats-package.relationships+xml"/>
  <Override PartName="/ppt/slides/_rels/slide44.xml.rels" ContentType="application/vnd.openxmlformats-package.relationships+xml"/>
  <Override PartName="/ppt/slides/_rels/slide55.xml.rels" ContentType="application/vnd.openxmlformats-package.relationships+xml"/>
  <Override PartName="/ppt/slides/_rels/slide43.xml.rels" ContentType="application/vnd.openxmlformats-package.relationships+xml"/>
  <Override PartName="/ppt/slides/_rels/slide54.xml.rels" ContentType="application/vnd.openxmlformats-package.relationships+xml"/>
  <Override PartName="/ppt/slides/_rels/slide42.xml.rels" ContentType="application/vnd.openxmlformats-package.relationships+xml"/>
  <Override PartName="/ppt/slides/_rels/slide16.xml.rels" ContentType="application/vnd.openxmlformats-package.relationships+xml"/>
  <Override PartName="/ppt/slides/_rels/slide53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15.xml.rels" ContentType="application/vnd.openxmlformats-package.relationships+xml"/>
  <Override PartName="/ppt/slides/_rels/slide52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14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5.xml.rels" ContentType="application/vnd.openxmlformats-package.relationships+xml"/>
  <Override PartName="/ppt/slides/_rels/slide61.xml.rels" ContentType="application/vnd.openxmlformats-package.relationships+xml"/>
  <Override PartName="/ppt/slides/_rels/slide19.xml.rels" ContentType="application/vnd.openxmlformats-package.relationships+xml"/>
  <Override PartName="/ppt/slides/_rels/slide62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63.xml.rels" ContentType="application/vnd.openxmlformats-package.relationships+xml"/>
  <Override PartName="/ppt/slides/_rels/slide76.xml.rels" ContentType="application/vnd.openxmlformats-package.relationships+xml"/>
  <Override PartName="/ppt/slides/_rels/slide27.xml.rels" ContentType="application/vnd.openxmlformats-package.relationships+xml"/>
  <Override PartName="/ppt/slides/_rels/slide64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71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69.xml.rels" ContentType="application/vnd.openxmlformats-package.relationships+xml"/>
  <Override PartName="/ppt/slides/_rels/slide32.xml.rels" ContentType="application/vnd.openxmlformats-package.relationships+xml"/>
  <Override PartName="/ppt/slides/_rels/slide70.xml.rels" ContentType="application/vnd.openxmlformats-package.relationships+xml"/>
  <Override PartName="/ppt/slides/_rels/slide28.xml.rels" ContentType="application/vnd.openxmlformats-package.relationships+xml"/>
  <Override PartName="/ppt/slides/_rels/slide68.xml.rels" ContentType="application/vnd.openxmlformats-package.relationships+xml"/>
  <Override PartName="/ppt/slides/_rels/slide31.xml.rels" ContentType="application/vnd.openxmlformats-package.relationships+xml"/>
  <Override PartName="/ppt/slides/_rels/slide67.xml.rels" ContentType="application/vnd.openxmlformats-package.relationships+xml"/>
  <Override PartName="/ppt/slides/_rels/slide30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10.xml.rels" ContentType="application/vnd.openxmlformats-package.relationships+xml"/>
  <Override PartName="/ppt/slides/_rels/slide47.xml.rels" ContentType="application/vnd.openxmlformats-package.relationships+xml"/>
  <Override PartName="/ppt/slides/_rels/slide17.xml.rels" ContentType="application/vnd.openxmlformats-package.relationships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21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9B05A9A-656E-427C-9740-F96171B7111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21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74E77F5-1FE0-4F24-B2B0-917F6609B24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21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CC735EA-E3AB-48BC-8EC2-0180A2D6D4A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21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2A8A525-F1C0-4AC3-9324-1B4D67770E9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21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7737FBB-FD4F-48CA-B84B-08461D56F93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bg object 16" descr=""/>
          <p:cNvPicPr/>
          <p:nvPr/>
        </p:nvPicPr>
        <p:blipFill>
          <a:blip r:embed="rId2"/>
          <a:stretch/>
        </p:blipFill>
        <p:spPr>
          <a:xfrm>
            <a:off x="635040" y="304920"/>
            <a:ext cx="2216880" cy="96912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21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 idx="1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2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119BE6C-4315-443F-9AA0-36824550E4A6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 object 16" descr=""/>
          <p:cNvPicPr/>
          <p:nvPr/>
        </p:nvPicPr>
        <p:blipFill>
          <a:blip r:embed="rId2"/>
          <a:stretch/>
        </p:blipFill>
        <p:spPr>
          <a:xfrm>
            <a:off x="635040" y="304920"/>
            <a:ext cx="2216880" cy="96912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122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22440" y="1563840"/>
            <a:ext cx="10100520" cy="21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ftr" idx="4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dt" idx="5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sldNum" idx="6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C9C1D37-8080-4615-991F-D8BC6BBB524B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 descr=""/>
          <p:cNvPicPr/>
          <p:nvPr/>
        </p:nvPicPr>
        <p:blipFill>
          <a:blip r:embed="rId2"/>
          <a:stretch/>
        </p:blipFill>
        <p:spPr>
          <a:xfrm>
            <a:off x="635040" y="304920"/>
            <a:ext cx="2216880" cy="96912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122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914400" y="2365920"/>
            <a:ext cx="7954920" cy="1908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9418320" y="2365920"/>
            <a:ext cx="7954920" cy="1908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7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dt" idx="8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6"/>
          <p:cNvSpPr>
            <a:spLocks noGrp="1"/>
          </p:cNvSpPr>
          <p:nvPr>
            <p:ph type="sldNum" idx="9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9DD8893-6BBA-4767-BDA2-4D1AAA6C43E5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g object 16" descr=""/>
          <p:cNvPicPr/>
          <p:nvPr/>
        </p:nvPicPr>
        <p:blipFill>
          <a:blip r:embed="rId2"/>
          <a:stretch/>
        </p:blipFill>
        <p:spPr>
          <a:xfrm>
            <a:off x="635040" y="304920"/>
            <a:ext cx="2216880" cy="969120"/>
          </a:xfrm>
          <a:prstGeom prst="rect">
            <a:avLst/>
          </a:prstGeom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122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ftr" idx="10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dt" idx="11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sldNum" idx="12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952FE11-E049-40AA-BC05-55D2536A2F53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bg object 16" descr=""/>
          <p:cNvPicPr/>
          <p:nvPr/>
        </p:nvPicPr>
        <p:blipFill>
          <a:blip r:embed="rId2"/>
          <a:stretch/>
        </p:blipFill>
        <p:spPr>
          <a:xfrm>
            <a:off x="635040" y="304920"/>
            <a:ext cx="2216880" cy="969120"/>
          </a:xfrm>
          <a:prstGeom prst="rect">
            <a:avLst/>
          </a:prstGeom>
          <a:ln w="0">
            <a:noFill/>
          </a:ln>
        </p:spPr>
      </p:pic>
      <p:sp>
        <p:nvSpPr>
          <p:cNvPr id="34" name="PlaceHolder 1"/>
          <p:cNvSpPr>
            <a:spLocks noGrp="1"/>
          </p:cNvSpPr>
          <p:nvPr>
            <p:ph type="ftr" idx="13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dt" idx="14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sldNum" idx="15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911D5EB-353D-493F-AC6A-039E409CC7D0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4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4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4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4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4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4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4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4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4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4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4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4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4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4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4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4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4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4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4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4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4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22440" y="2640240"/>
            <a:ext cx="1052856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8800" spc="-1" strike="noStrike">
                <a:solidFill>
                  <a:srgbClr val="c91c4b"/>
                </a:solidFill>
                <a:latin typeface="Arial"/>
              </a:rPr>
              <a:t>Обработка</a:t>
            </a:r>
            <a:r>
              <a:rPr b="1" lang="en-US" sz="8800" spc="-520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8800" spc="-12" strike="noStrike">
                <a:solidFill>
                  <a:srgbClr val="c91c4b"/>
                </a:solidFill>
                <a:latin typeface="Arial"/>
              </a:rPr>
              <a:t>ошибок</a:t>
            </a:r>
            <a:endParaRPr b="0" lang="en-US" sz="8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0" name="object 3" descr=""/>
          <p:cNvPicPr/>
          <p:nvPr/>
        </p:nvPicPr>
        <p:blipFill>
          <a:blip r:embed="rId1"/>
          <a:stretch/>
        </p:blipFill>
        <p:spPr>
          <a:xfrm>
            <a:off x="12193560" y="114480"/>
            <a:ext cx="6094080" cy="1005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Логические</a:t>
            </a:r>
            <a:r>
              <a:rPr b="1" lang="en-US" sz="7200" spc="-55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ошибки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object 3"/>
          <p:cNvSpPr/>
          <p:nvPr/>
        </p:nvSpPr>
        <p:spPr>
          <a:xfrm>
            <a:off x="622440" y="3474000"/>
            <a:ext cx="11272320" cy="194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Это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ошибки,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когда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синтаксис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действительно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верный,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но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код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выдает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неверный</a:t>
            </a:r>
            <a:r>
              <a:rPr b="0" lang="en-US" sz="2800" spc="-14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результат.</a:t>
            </a:r>
            <a:r>
              <a:rPr b="0" lang="en-US" sz="2800" spc="-14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Такие</a:t>
            </a:r>
            <a:r>
              <a:rPr b="0" lang="en-US" sz="2800" spc="-14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ошибки</a:t>
            </a:r>
            <a:r>
              <a:rPr b="0" lang="en-US" sz="2800" spc="-13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отслеживать</a:t>
            </a:r>
            <a:r>
              <a:rPr b="0" lang="en-US" sz="2800" spc="-14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сложнее,</a:t>
            </a:r>
            <a:r>
              <a:rPr b="0" lang="en-US" sz="2800" spc="-14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так</a:t>
            </a:r>
            <a:r>
              <a:rPr b="0" lang="en-US" sz="2800" spc="-14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как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исполнитель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кода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не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всегда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показывает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уведомления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о</a:t>
            </a:r>
            <a:r>
              <a:rPr b="0" lang="en-US" sz="2800" spc="-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таких ошибках.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8" name="object 3" descr=""/>
          <p:cNvPicPr/>
          <p:nvPr/>
        </p:nvPicPr>
        <p:blipFill>
          <a:blip r:embed="rId1"/>
          <a:stretch/>
        </p:blipFill>
        <p:spPr>
          <a:xfrm>
            <a:off x="635040" y="3035160"/>
            <a:ext cx="13236480" cy="651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Результат</a:t>
            </a:r>
            <a:r>
              <a:rPr b="1" lang="en-US" sz="7200" spc="-97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браузере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0" name="object 3" descr=""/>
          <p:cNvPicPr/>
          <p:nvPr/>
        </p:nvPicPr>
        <p:blipFill>
          <a:blip r:embed="rId1"/>
          <a:stretch/>
        </p:blipFill>
        <p:spPr>
          <a:xfrm>
            <a:off x="635040" y="3286080"/>
            <a:ext cx="14382360" cy="371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Обработка</a:t>
            </a:r>
            <a:r>
              <a:rPr b="1" lang="en-US" sz="7200" spc="-60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ошибок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object 3"/>
          <p:cNvSpPr/>
          <p:nvPr/>
        </p:nvSpPr>
        <p:spPr>
          <a:xfrm>
            <a:off x="622440" y="3474000"/>
            <a:ext cx="10642320" cy="194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Методов</a:t>
            </a:r>
            <a:r>
              <a:rPr b="0" lang="en-US" sz="2800" spc="-14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обработок</a:t>
            </a:r>
            <a:r>
              <a:rPr b="0" lang="en-US" sz="2800" spc="-13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ошибок</a:t>
            </a:r>
            <a:r>
              <a:rPr b="0" lang="en-US" sz="2800" spc="-14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много.</a:t>
            </a:r>
            <a:r>
              <a:rPr b="0" lang="en-US" sz="2800" spc="-14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Например,</a:t>
            </a:r>
            <a:r>
              <a:rPr b="0" lang="en-US" sz="2800" spc="-14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можно</a:t>
            </a:r>
            <a:r>
              <a:rPr b="0" lang="en-US" sz="2800" spc="-13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проверять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данные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перед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тема,</a:t>
            </a:r>
            <a:r>
              <a:rPr b="0" lang="en-US" sz="2800" spc="-6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как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их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обрабатывать.</a:t>
            </a:r>
            <a:r>
              <a:rPr b="0" lang="en-US" sz="2800" spc="-6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Но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любом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случае, ошибки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могут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возникать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поэтому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лучше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позаботиться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о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их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обработке.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try...catch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object 3"/>
          <p:cNvSpPr/>
          <p:nvPr/>
        </p:nvSpPr>
        <p:spPr>
          <a:xfrm>
            <a:off x="622440" y="3474000"/>
            <a:ext cx="11463840" cy="194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41" strike="noStrike">
                <a:solidFill>
                  <a:srgbClr val="000000"/>
                </a:solidFill>
                <a:latin typeface="Microsoft Sans Serif"/>
              </a:rPr>
              <a:t>Конструкция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try...catch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состоит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из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блока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try,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который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может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включать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одну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или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несколько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команд,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блок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catch,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содержащий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код,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который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сработает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случае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возникновения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ошибки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коде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блока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try.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6" name="object 3" descr=""/>
          <p:cNvPicPr/>
          <p:nvPr/>
        </p:nvPicPr>
        <p:blipFill>
          <a:blip r:embed="rId1"/>
          <a:stretch/>
        </p:blipFill>
        <p:spPr>
          <a:xfrm>
            <a:off x="653400" y="2982240"/>
            <a:ext cx="11656800" cy="661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Результат</a:t>
            </a:r>
            <a:r>
              <a:rPr b="1" lang="en-US" sz="7200" spc="-97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браузере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8" name="object 3" descr=""/>
          <p:cNvPicPr/>
          <p:nvPr/>
        </p:nvPicPr>
        <p:blipFill>
          <a:blip r:embed="rId1"/>
          <a:stretch/>
        </p:blipFill>
        <p:spPr>
          <a:xfrm>
            <a:off x="635040" y="3133800"/>
            <a:ext cx="14211000" cy="401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Блок</a:t>
            </a:r>
            <a:r>
              <a:rPr b="1" lang="en-US" sz="7200" spc="-26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catch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object 3"/>
          <p:cNvSpPr/>
          <p:nvPr/>
        </p:nvSpPr>
        <p:spPr>
          <a:xfrm>
            <a:off x="622440" y="3474000"/>
            <a:ext cx="8812800" cy="293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Блок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catch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используется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,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чтобы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обработать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ошибку, которая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может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возникнуть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блоке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try.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60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JavaScript</a:t>
            </a:r>
            <a:r>
              <a:rPr b="0" lang="en-US" sz="2800" spc="-15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создает</a:t>
            </a:r>
            <a:r>
              <a:rPr b="0" lang="en-US" sz="2800" spc="-15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идентификатор</a:t>
            </a:r>
            <a:r>
              <a:rPr b="0" lang="en-US" sz="2800" spc="-14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ошибки,</a:t>
            </a:r>
            <a:r>
              <a:rPr b="0" lang="en-US" sz="2800" spc="-15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которому присваивается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перехваченное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исключение.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2" name="object 3" descr=""/>
          <p:cNvPicPr/>
          <p:nvPr/>
        </p:nvPicPr>
        <p:blipFill>
          <a:blip r:embed="rId1"/>
          <a:stretch/>
        </p:blipFill>
        <p:spPr>
          <a:xfrm>
            <a:off x="635040" y="3160800"/>
            <a:ext cx="9086400" cy="422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Результат</a:t>
            </a:r>
            <a:r>
              <a:rPr b="1" lang="en-US" sz="7200" spc="-97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браузере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4" name="object 3" descr=""/>
          <p:cNvPicPr/>
          <p:nvPr/>
        </p:nvPicPr>
        <p:blipFill>
          <a:blip r:embed="rId1"/>
          <a:stretch/>
        </p:blipFill>
        <p:spPr>
          <a:xfrm>
            <a:off x="635040" y="3284640"/>
            <a:ext cx="14820480" cy="398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/>
          <p:cNvSpPr/>
          <p:nvPr/>
        </p:nvSpPr>
        <p:spPr>
          <a:xfrm>
            <a:off x="1506960" y="3384360"/>
            <a:ext cx="3268080" cy="13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0000"/>
              </a:lnSpc>
              <a:spcBef>
                <a:spcPts val="99"/>
              </a:spcBef>
            </a:pPr>
            <a:r>
              <a:rPr b="1" lang="en-US" sz="2600" spc="-12" strike="noStrike">
                <a:solidFill>
                  <a:srgbClr val="000000"/>
                </a:solidFill>
                <a:latin typeface="Arial"/>
              </a:rPr>
              <a:t>Научиться</a:t>
            </a:r>
            <a:r>
              <a:rPr b="1" lang="en-US" sz="2600" spc="-11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работа</a:t>
            </a:r>
            <a:r>
              <a:rPr b="1" lang="en-US" sz="2600" spc="-10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52" strike="noStrike">
                <a:solidFill>
                  <a:srgbClr val="000000"/>
                </a:solidFill>
                <a:latin typeface="Arial"/>
              </a:rPr>
              <a:t>с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ошибками</a:t>
            </a:r>
            <a:r>
              <a:rPr b="1" lang="en-US" sz="2600" spc="-4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52" strike="noStrike">
                <a:solidFill>
                  <a:srgbClr val="000000"/>
                </a:solidFill>
                <a:latin typeface="Arial"/>
              </a:rPr>
              <a:t>в </a:t>
            </a:r>
            <a:r>
              <a:rPr b="1" lang="en-US" sz="2600" spc="-12" strike="noStrike">
                <a:solidFill>
                  <a:srgbClr val="000000"/>
                </a:solidFill>
                <a:latin typeface="Arial"/>
              </a:rPr>
              <a:t>Javascript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object 3"/>
          <p:cNvSpPr/>
          <p:nvPr/>
        </p:nvSpPr>
        <p:spPr>
          <a:xfrm>
            <a:off x="635040" y="346608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rect l="textAreaLeft" t="textAreaTop" r="textAreaRight" b="textAreaBottom"/>
            <a:pathLst>
              <a:path w="360044" h="360045">
                <a:moveTo>
                  <a:pt x="179999" y="359999"/>
                </a:moveTo>
                <a:lnTo>
                  <a:pt x="132149" y="353570"/>
                </a:lnTo>
                <a:lnTo>
                  <a:pt x="89150" y="335424"/>
                </a:lnTo>
                <a:lnTo>
                  <a:pt x="52721" y="307279"/>
                </a:lnTo>
                <a:lnTo>
                  <a:pt x="24575" y="270849"/>
                </a:lnTo>
                <a:lnTo>
                  <a:pt x="6429" y="227851"/>
                </a:lnTo>
                <a:lnTo>
                  <a:pt x="0" y="179999"/>
                </a:lnTo>
                <a:lnTo>
                  <a:pt x="6429" y="132149"/>
                </a:lnTo>
                <a:lnTo>
                  <a:pt x="24575" y="89150"/>
                </a:lnTo>
                <a:lnTo>
                  <a:pt x="52721" y="52721"/>
                </a:lnTo>
                <a:lnTo>
                  <a:pt x="89150" y="24575"/>
                </a:lnTo>
                <a:lnTo>
                  <a:pt x="132149" y="6429"/>
                </a:lnTo>
                <a:lnTo>
                  <a:pt x="179999" y="0"/>
                </a:lnTo>
                <a:lnTo>
                  <a:pt x="227850" y="6429"/>
                </a:lnTo>
                <a:lnTo>
                  <a:pt x="270849" y="24575"/>
                </a:lnTo>
                <a:lnTo>
                  <a:pt x="307278" y="52721"/>
                </a:lnTo>
                <a:lnTo>
                  <a:pt x="335424" y="89150"/>
                </a:lnTo>
                <a:lnTo>
                  <a:pt x="339593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1" y="162007"/>
                </a:lnTo>
                <a:lnTo>
                  <a:pt x="99720" y="162007"/>
                </a:lnTo>
                <a:lnTo>
                  <a:pt x="92899" y="163052"/>
                </a:lnTo>
                <a:lnTo>
                  <a:pt x="86791" y="166764"/>
                </a:lnTo>
                <a:lnTo>
                  <a:pt x="82602" y="172556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3" y="243407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9"/>
                </a:lnTo>
                <a:lnTo>
                  <a:pt x="307278" y="307279"/>
                </a:lnTo>
                <a:lnTo>
                  <a:pt x="270849" y="335424"/>
                </a:lnTo>
                <a:lnTo>
                  <a:pt x="227850" y="353570"/>
                </a:lnTo>
                <a:lnTo>
                  <a:pt x="179999" y="359999"/>
                </a:lnTo>
                <a:close/>
              </a:path>
              <a:path w="360044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4"/>
                </a:lnTo>
                <a:lnTo>
                  <a:pt x="171187" y="244935"/>
                </a:lnTo>
                <a:lnTo>
                  <a:pt x="274453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3" y="99030"/>
                </a:lnTo>
                <a:lnTo>
                  <a:pt x="353570" y="132149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1"/>
                </a:lnTo>
                <a:lnTo>
                  <a:pt x="343348" y="252072"/>
                </a:lnTo>
                <a:close/>
              </a:path>
              <a:path w="360044" h="360045">
                <a:moveTo>
                  <a:pt x="152750" y="211689"/>
                </a:moveTo>
                <a:lnTo>
                  <a:pt x="112228" y="167782"/>
                </a:lnTo>
                <a:lnTo>
                  <a:pt x="106436" y="163594"/>
                </a:lnTo>
                <a:lnTo>
                  <a:pt x="99720" y="162007"/>
                </a:lnTo>
                <a:lnTo>
                  <a:pt x="196911" y="162007"/>
                </a:lnTo>
                <a:lnTo>
                  <a:pt x="152750" y="211689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object 4"/>
          <p:cNvSpPr/>
          <p:nvPr/>
        </p:nvSpPr>
        <p:spPr>
          <a:xfrm>
            <a:off x="1506960" y="5783760"/>
            <a:ext cx="3075480" cy="13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0000"/>
              </a:lnSpc>
              <a:spcBef>
                <a:spcPts val="99"/>
              </a:spcBef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Как</a:t>
            </a:r>
            <a:r>
              <a:rPr b="1" lang="en-US" sz="2600" spc="-60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12" strike="noStrike">
                <a:solidFill>
                  <a:srgbClr val="000000"/>
                </a:solidFill>
                <a:latin typeface="Arial"/>
              </a:rPr>
              <a:t>обрабатывать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ошибки</a:t>
            </a:r>
            <a:r>
              <a:rPr b="1" lang="en-US" sz="2600" spc="-3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52" strike="noStrike">
                <a:solidFill>
                  <a:srgbClr val="000000"/>
                </a:solidFill>
                <a:latin typeface="Arial"/>
              </a:rPr>
              <a:t>в </a:t>
            </a:r>
            <a:r>
              <a:rPr b="1" lang="en-US" sz="2600" spc="-12" strike="noStrike">
                <a:solidFill>
                  <a:srgbClr val="000000"/>
                </a:solidFill>
                <a:latin typeface="Arial"/>
              </a:rPr>
              <a:t>асинхронном</a:t>
            </a:r>
            <a:r>
              <a:rPr b="1" lang="en-US" sz="2600" spc="-120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21" strike="noStrike">
                <a:solidFill>
                  <a:srgbClr val="000000"/>
                </a:solidFill>
                <a:latin typeface="Arial"/>
              </a:rPr>
              <a:t>кода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object 5"/>
          <p:cNvSpPr/>
          <p:nvPr/>
        </p:nvSpPr>
        <p:spPr>
          <a:xfrm>
            <a:off x="635040" y="586512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rect l="textAreaLeft" t="textAreaTop" r="textAreaRight" b="textAreaBottom"/>
            <a:pathLst>
              <a:path w="360044" h="360045">
                <a:moveTo>
                  <a:pt x="179999" y="359999"/>
                </a:moveTo>
                <a:lnTo>
                  <a:pt x="132149" y="353570"/>
                </a:lnTo>
                <a:lnTo>
                  <a:pt x="89150" y="335424"/>
                </a:lnTo>
                <a:lnTo>
                  <a:pt x="52721" y="307278"/>
                </a:lnTo>
                <a:lnTo>
                  <a:pt x="24575" y="270849"/>
                </a:lnTo>
                <a:lnTo>
                  <a:pt x="6429" y="227850"/>
                </a:lnTo>
                <a:lnTo>
                  <a:pt x="0" y="179999"/>
                </a:lnTo>
                <a:lnTo>
                  <a:pt x="6429" y="132149"/>
                </a:lnTo>
                <a:lnTo>
                  <a:pt x="24575" y="89150"/>
                </a:lnTo>
                <a:lnTo>
                  <a:pt x="52721" y="52721"/>
                </a:lnTo>
                <a:lnTo>
                  <a:pt x="89150" y="24575"/>
                </a:lnTo>
                <a:lnTo>
                  <a:pt x="132149" y="6429"/>
                </a:lnTo>
                <a:lnTo>
                  <a:pt x="179999" y="0"/>
                </a:lnTo>
                <a:lnTo>
                  <a:pt x="227850" y="6429"/>
                </a:lnTo>
                <a:lnTo>
                  <a:pt x="270849" y="24575"/>
                </a:lnTo>
                <a:lnTo>
                  <a:pt x="307278" y="52721"/>
                </a:lnTo>
                <a:lnTo>
                  <a:pt x="335424" y="89150"/>
                </a:lnTo>
                <a:lnTo>
                  <a:pt x="339593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1" y="162006"/>
                </a:lnTo>
                <a:lnTo>
                  <a:pt x="99720" y="162006"/>
                </a:lnTo>
                <a:lnTo>
                  <a:pt x="92899" y="163052"/>
                </a:lnTo>
                <a:lnTo>
                  <a:pt x="86791" y="166764"/>
                </a:lnTo>
                <a:lnTo>
                  <a:pt x="82602" y="172556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3" y="243406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9"/>
                </a:lnTo>
                <a:lnTo>
                  <a:pt x="307278" y="307278"/>
                </a:lnTo>
                <a:lnTo>
                  <a:pt x="270849" y="335424"/>
                </a:lnTo>
                <a:lnTo>
                  <a:pt x="227850" y="353570"/>
                </a:lnTo>
                <a:lnTo>
                  <a:pt x="179999" y="359999"/>
                </a:lnTo>
                <a:close/>
              </a:path>
              <a:path w="360044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3"/>
                </a:lnTo>
                <a:lnTo>
                  <a:pt x="171187" y="244935"/>
                </a:lnTo>
                <a:lnTo>
                  <a:pt x="274453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3" y="99030"/>
                </a:lnTo>
                <a:lnTo>
                  <a:pt x="353570" y="132149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0"/>
                </a:lnTo>
                <a:lnTo>
                  <a:pt x="343348" y="252072"/>
                </a:lnTo>
                <a:close/>
              </a:path>
              <a:path w="360044" h="360045">
                <a:moveTo>
                  <a:pt x="152750" y="211689"/>
                </a:moveTo>
                <a:lnTo>
                  <a:pt x="112228" y="167782"/>
                </a:lnTo>
                <a:lnTo>
                  <a:pt x="106436" y="163594"/>
                </a:lnTo>
                <a:lnTo>
                  <a:pt x="99720" y="162006"/>
                </a:lnTo>
                <a:lnTo>
                  <a:pt x="196911" y="162006"/>
                </a:lnTo>
                <a:lnTo>
                  <a:pt x="152750" y="211689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Цель</a:t>
            </a:r>
            <a:r>
              <a:rPr b="1" lang="en-US" sz="7200" spc="-46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21" strike="noStrike">
                <a:solidFill>
                  <a:srgbClr val="c91c4b"/>
                </a:solidFill>
                <a:latin typeface="Arial"/>
              </a:rPr>
              <a:t>темы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object 7"/>
          <p:cNvSpPr/>
          <p:nvPr/>
        </p:nvSpPr>
        <p:spPr>
          <a:xfrm>
            <a:off x="10270080" y="3384360"/>
            <a:ext cx="4464360" cy="88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0000"/>
              </a:lnSpc>
              <a:spcBef>
                <a:spcPts val="99"/>
              </a:spcBef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Узнать,</a:t>
            </a:r>
            <a:r>
              <a:rPr b="1" lang="en-US" sz="2600" spc="-80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что</a:t>
            </a:r>
            <a:r>
              <a:rPr b="1" lang="en-US" sz="2600" spc="-80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такое</a:t>
            </a:r>
            <a:r>
              <a:rPr b="1" lang="en-US" sz="2600" spc="-80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ошибка</a:t>
            </a:r>
            <a:r>
              <a:rPr b="1" lang="en-US" sz="2600" spc="-7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52" strike="noStrike">
                <a:solidFill>
                  <a:srgbClr val="000000"/>
                </a:solidFill>
                <a:latin typeface="Arial"/>
              </a:rPr>
              <a:t>с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точки</a:t>
            </a:r>
            <a:r>
              <a:rPr b="1" lang="en-US" sz="2600" spc="-6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зрения</a:t>
            </a:r>
            <a:r>
              <a:rPr b="1" lang="en-US" sz="2600" spc="-6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12" strike="noStrike">
                <a:solidFill>
                  <a:srgbClr val="000000"/>
                </a:solidFill>
                <a:latin typeface="Arial"/>
              </a:rPr>
              <a:t>Javascript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object 8"/>
          <p:cNvSpPr/>
          <p:nvPr/>
        </p:nvSpPr>
        <p:spPr>
          <a:xfrm>
            <a:off x="9398160" y="346608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rect l="textAreaLeft" t="textAreaTop" r="textAreaRight" b="textAreaBottom"/>
            <a:pathLst>
              <a:path w="360045" h="360045">
                <a:moveTo>
                  <a:pt x="179999" y="359999"/>
                </a:moveTo>
                <a:lnTo>
                  <a:pt x="132148" y="353570"/>
                </a:lnTo>
                <a:lnTo>
                  <a:pt x="89150" y="335424"/>
                </a:lnTo>
                <a:lnTo>
                  <a:pt x="52720" y="307279"/>
                </a:lnTo>
                <a:lnTo>
                  <a:pt x="24575" y="270849"/>
                </a:lnTo>
                <a:lnTo>
                  <a:pt x="6429" y="227851"/>
                </a:lnTo>
                <a:lnTo>
                  <a:pt x="0" y="179999"/>
                </a:lnTo>
                <a:lnTo>
                  <a:pt x="6429" y="132149"/>
                </a:lnTo>
                <a:lnTo>
                  <a:pt x="24575" y="89150"/>
                </a:lnTo>
                <a:lnTo>
                  <a:pt x="52720" y="52721"/>
                </a:lnTo>
                <a:lnTo>
                  <a:pt x="89150" y="24575"/>
                </a:lnTo>
                <a:lnTo>
                  <a:pt x="132148" y="6429"/>
                </a:lnTo>
                <a:lnTo>
                  <a:pt x="179999" y="0"/>
                </a:lnTo>
                <a:lnTo>
                  <a:pt x="227851" y="6429"/>
                </a:lnTo>
                <a:lnTo>
                  <a:pt x="270849" y="24575"/>
                </a:lnTo>
                <a:lnTo>
                  <a:pt x="307279" y="52721"/>
                </a:lnTo>
                <a:lnTo>
                  <a:pt x="335424" y="89150"/>
                </a:lnTo>
                <a:lnTo>
                  <a:pt x="339594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1" y="162007"/>
                </a:lnTo>
                <a:lnTo>
                  <a:pt x="99721" y="162007"/>
                </a:lnTo>
                <a:lnTo>
                  <a:pt x="92900" y="163052"/>
                </a:lnTo>
                <a:lnTo>
                  <a:pt x="86792" y="166764"/>
                </a:lnTo>
                <a:lnTo>
                  <a:pt x="82602" y="172556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2" y="243407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9"/>
                </a:lnTo>
                <a:lnTo>
                  <a:pt x="307279" y="307279"/>
                </a:lnTo>
                <a:lnTo>
                  <a:pt x="270849" y="335424"/>
                </a:lnTo>
                <a:lnTo>
                  <a:pt x="227851" y="353570"/>
                </a:lnTo>
                <a:lnTo>
                  <a:pt x="179999" y="359999"/>
                </a:lnTo>
                <a:close/>
              </a:path>
              <a:path w="360045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4"/>
                </a:lnTo>
                <a:lnTo>
                  <a:pt x="171187" y="244935"/>
                </a:lnTo>
                <a:lnTo>
                  <a:pt x="274452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4" y="99030"/>
                </a:lnTo>
                <a:lnTo>
                  <a:pt x="353570" y="132149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1"/>
                </a:lnTo>
                <a:lnTo>
                  <a:pt x="343348" y="252072"/>
                </a:lnTo>
                <a:close/>
              </a:path>
              <a:path w="360045" h="360045">
                <a:moveTo>
                  <a:pt x="152750" y="211689"/>
                </a:moveTo>
                <a:lnTo>
                  <a:pt x="112227" y="167782"/>
                </a:lnTo>
                <a:lnTo>
                  <a:pt x="106436" y="163594"/>
                </a:lnTo>
                <a:lnTo>
                  <a:pt x="99721" y="162007"/>
                </a:lnTo>
                <a:lnTo>
                  <a:pt x="196911" y="162007"/>
                </a:lnTo>
                <a:lnTo>
                  <a:pt x="152750" y="211689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object 9"/>
          <p:cNvSpPr/>
          <p:nvPr/>
        </p:nvSpPr>
        <p:spPr>
          <a:xfrm>
            <a:off x="10270080" y="5783760"/>
            <a:ext cx="3558240" cy="175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just">
              <a:lnSpc>
                <a:spcPct val="110000"/>
              </a:lnSpc>
              <a:spcBef>
                <a:spcPts val="99"/>
              </a:spcBef>
            </a:pPr>
            <a:r>
              <a:rPr b="1" lang="en-US" sz="2600" spc="-12" strike="noStrike">
                <a:solidFill>
                  <a:srgbClr val="000000"/>
                </a:solidFill>
                <a:latin typeface="Arial"/>
              </a:rPr>
              <a:t>Научиться</a:t>
            </a:r>
            <a:r>
              <a:rPr b="1" lang="en-US" sz="2600" spc="-97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12" strike="noStrike">
                <a:solidFill>
                  <a:srgbClr val="000000"/>
                </a:solidFill>
                <a:latin typeface="Arial"/>
              </a:rPr>
              <a:t>создавать собственные</a:t>
            </a:r>
            <a:r>
              <a:rPr b="1" lang="en-US" sz="2600" spc="-120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12" strike="noStrike">
                <a:solidFill>
                  <a:srgbClr val="000000"/>
                </a:solidFill>
                <a:latin typeface="Arial"/>
              </a:rPr>
              <a:t>ошибки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1" lang="en-US" sz="2600" spc="-60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узнать</a:t>
            </a:r>
            <a:r>
              <a:rPr b="1" lang="en-US" sz="2600" spc="-5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для</a:t>
            </a:r>
            <a:r>
              <a:rPr b="1" lang="en-US" sz="2600" spc="-60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чего</a:t>
            </a:r>
            <a:r>
              <a:rPr b="1" lang="en-US" sz="2600" spc="-5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600" spc="-26" strike="noStrike">
                <a:solidFill>
                  <a:srgbClr val="000000"/>
                </a:solidFill>
                <a:latin typeface="Arial"/>
              </a:rPr>
              <a:t>это </a:t>
            </a:r>
            <a:r>
              <a:rPr b="1" lang="en-US" sz="2600" spc="-12" strike="noStrike">
                <a:solidFill>
                  <a:srgbClr val="000000"/>
                </a:solidFill>
                <a:latin typeface="Arial"/>
              </a:rPr>
              <a:t>нужно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object 10"/>
          <p:cNvSpPr/>
          <p:nvPr/>
        </p:nvSpPr>
        <p:spPr>
          <a:xfrm>
            <a:off x="9398160" y="5865120"/>
            <a:ext cx="359640" cy="359640"/>
          </a:xfrm>
          <a:custGeom>
            <a:avLst/>
            <a:gdLst>
              <a:gd name="textAreaLeft" fmla="*/ 0 w 359640"/>
              <a:gd name="textAreaRight" fmla="*/ 360000 w 359640"/>
              <a:gd name="textAreaTop" fmla="*/ 0 h 359640"/>
              <a:gd name="textAreaBottom" fmla="*/ 360000 h 359640"/>
            </a:gdLst>
            <a:ahLst/>
            <a:rect l="textAreaLeft" t="textAreaTop" r="textAreaRight" b="textAreaBottom"/>
            <a:pathLst>
              <a:path w="360045" h="360045">
                <a:moveTo>
                  <a:pt x="179999" y="359999"/>
                </a:moveTo>
                <a:lnTo>
                  <a:pt x="132148" y="353570"/>
                </a:lnTo>
                <a:lnTo>
                  <a:pt x="89150" y="335424"/>
                </a:lnTo>
                <a:lnTo>
                  <a:pt x="52720" y="307278"/>
                </a:lnTo>
                <a:lnTo>
                  <a:pt x="24575" y="270849"/>
                </a:lnTo>
                <a:lnTo>
                  <a:pt x="6429" y="227850"/>
                </a:lnTo>
                <a:lnTo>
                  <a:pt x="0" y="179999"/>
                </a:lnTo>
                <a:lnTo>
                  <a:pt x="6429" y="132149"/>
                </a:lnTo>
                <a:lnTo>
                  <a:pt x="24575" y="89150"/>
                </a:lnTo>
                <a:lnTo>
                  <a:pt x="52720" y="52721"/>
                </a:lnTo>
                <a:lnTo>
                  <a:pt x="89150" y="24575"/>
                </a:lnTo>
                <a:lnTo>
                  <a:pt x="132148" y="6429"/>
                </a:lnTo>
                <a:lnTo>
                  <a:pt x="179999" y="0"/>
                </a:lnTo>
                <a:lnTo>
                  <a:pt x="227851" y="6429"/>
                </a:lnTo>
                <a:lnTo>
                  <a:pt x="270849" y="24575"/>
                </a:lnTo>
                <a:lnTo>
                  <a:pt x="307279" y="52721"/>
                </a:lnTo>
                <a:lnTo>
                  <a:pt x="335424" y="89150"/>
                </a:lnTo>
                <a:lnTo>
                  <a:pt x="339593" y="99030"/>
                </a:lnTo>
                <a:lnTo>
                  <a:pt x="259942" y="99030"/>
                </a:lnTo>
                <a:lnTo>
                  <a:pt x="253258" y="100744"/>
                </a:lnTo>
                <a:lnTo>
                  <a:pt x="247546" y="105041"/>
                </a:lnTo>
                <a:lnTo>
                  <a:pt x="196912" y="162006"/>
                </a:lnTo>
                <a:lnTo>
                  <a:pt x="99721" y="162006"/>
                </a:lnTo>
                <a:lnTo>
                  <a:pt x="92900" y="163052"/>
                </a:lnTo>
                <a:lnTo>
                  <a:pt x="86792" y="166764"/>
                </a:lnTo>
                <a:lnTo>
                  <a:pt x="82602" y="172556"/>
                </a:lnTo>
                <a:lnTo>
                  <a:pt x="81014" y="179271"/>
                </a:lnTo>
                <a:lnTo>
                  <a:pt x="82059" y="186092"/>
                </a:lnTo>
                <a:lnTo>
                  <a:pt x="85771" y="192200"/>
                </a:lnTo>
                <a:lnTo>
                  <a:pt x="133032" y="243406"/>
                </a:lnTo>
                <a:lnTo>
                  <a:pt x="141720" y="249690"/>
                </a:lnTo>
                <a:lnTo>
                  <a:pt x="151793" y="252072"/>
                </a:lnTo>
                <a:lnTo>
                  <a:pt x="343348" y="252072"/>
                </a:lnTo>
                <a:lnTo>
                  <a:pt x="335424" y="270849"/>
                </a:lnTo>
                <a:lnTo>
                  <a:pt x="307279" y="307278"/>
                </a:lnTo>
                <a:lnTo>
                  <a:pt x="270849" y="335424"/>
                </a:lnTo>
                <a:lnTo>
                  <a:pt x="227851" y="353570"/>
                </a:lnTo>
                <a:lnTo>
                  <a:pt x="179999" y="359999"/>
                </a:lnTo>
                <a:close/>
              </a:path>
              <a:path w="360045" h="360045">
                <a:moveTo>
                  <a:pt x="343348" y="252072"/>
                </a:moveTo>
                <a:lnTo>
                  <a:pt x="151793" y="252072"/>
                </a:lnTo>
                <a:lnTo>
                  <a:pt x="162024" y="250503"/>
                </a:lnTo>
                <a:lnTo>
                  <a:pt x="171187" y="244935"/>
                </a:lnTo>
                <a:lnTo>
                  <a:pt x="274452" y="128958"/>
                </a:lnTo>
                <a:lnTo>
                  <a:pt x="278968" y="115942"/>
                </a:lnTo>
                <a:lnTo>
                  <a:pt x="277254" y="109258"/>
                </a:lnTo>
                <a:lnTo>
                  <a:pt x="272958" y="103546"/>
                </a:lnTo>
                <a:lnTo>
                  <a:pt x="266781" y="99948"/>
                </a:lnTo>
                <a:lnTo>
                  <a:pt x="259942" y="99030"/>
                </a:lnTo>
                <a:lnTo>
                  <a:pt x="339593" y="99030"/>
                </a:lnTo>
                <a:lnTo>
                  <a:pt x="353570" y="132149"/>
                </a:lnTo>
                <a:lnTo>
                  <a:pt x="359902" y="179271"/>
                </a:lnTo>
                <a:lnTo>
                  <a:pt x="359999" y="179999"/>
                </a:lnTo>
                <a:lnTo>
                  <a:pt x="353570" y="227850"/>
                </a:lnTo>
                <a:lnTo>
                  <a:pt x="343348" y="252072"/>
                </a:lnTo>
                <a:close/>
              </a:path>
              <a:path w="360045" h="360045">
                <a:moveTo>
                  <a:pt x="152750" y="211689"/>
                </a:moveTo>
                <a:lnTo>
                  <a:pt x="112227" y="167782"/>
                </a:lnTo>
                <a:lnTo>
                  <a:pt x="106436" y="163594"/>
                </a:lnTo>
                <a:lnTo>
                  <a:pt x="99721" y="162006"/>
                </a:lnTo>
                <a:lnTo>
                  <a:pt x="196912" y="162006"/>
                </a:lnTo>
                <a:lnTo>
                  <a:pt x="152750" y="211689"/>
                </a:lnTo>
                <a:close/>
              </a:path>
            </a:pathLst>
          </a:custGeom>
          <a:solidFill>
            <a:srgbClr val="c91c4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Получение</a:t>
            </a:r>
            <a:r>
              <a:rPr b="1" lang="en-US" sz="7200" spc="-86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информации</a:t>
            </a:r>
            <a:r>
              <a:rPr b="1" lang="en-US" sz="7200" spc="-92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об</a:t>
            </a:r>
            <a:r>
              <a:rPr b="1" lang="en-US" sz="7200" spc="-92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ошибке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6" name="object 3" descr=""/>
          <p:cNvPicPr/>
          <p:nvPr/>
        </p:nvPicPr>
        <p:blipFill>
          <a:blip r:embed="rId1"/>
          <a:stretch/>
        </p:blipFill>
        <p:spPr>
          <a:xfrm>
            <a:off x="635040" y="3314880"/>
            <a:ext cx="15087240" cy="365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Результат</a:t>
            </a:r>
            <a:r>
              <a:rPr b="1" lang="en-US" sz="7200" spc="-97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браузере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8" name="object 3" descr=""/>
          <p:cNvPicPr/>
          <p:nvPr/>
        </p:nvPicPr>
        <p:blipFill>
          <a:blip r:embed="rId1"/>
          <a:stretch/>
        </p:blipFill>
        <p:spPr>
          <a:xfrm>
            <a:off x="635040" y="3752640"/>
            <a:ext cx="16032960" cy="203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Пример</a:t>
            </a:r>
            <a:r>
              <a:rPr b="1" lang="en-US" sz="7200" spc="-92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обработки</a:t>
            </a:r>
            <a:r>
              <a:rPr b="1" lang="en-US" sz="7200" spc="-80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ошибки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0" name="object 3" descr=""/>
          <p:cNvPicPr/>
          <p:nvPr/>
        </p:nvPicPr>
        <p:blipFill>
          <a:blip r:embed="rId1"/>
          <a:stretch/>
        </p:blipFill>
        <p:spPr>
          <a:xfrm>
            <a:off x="635040" y="2924280"/>
            <a:ext cx="12357720" cy="673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Результат</a:t>
            </a:r>
            <a:r>
              <a:rPr b="1" lang="en-US" sz="7200" spc="-97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браузере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2" name="object 3" descr=""/>
          <p:cNvPicPr/>
          <p:nvPr/>
        </p:nvPicPr>
        <p:blipFill>
          <a:blip r:embed="rId1"/>
          <a:stretch/>
        </p:blipFill>
        <p:spPr>
          <a:xfrm>
            <a:off x="635040" y="3132000"/>
            <a:ext cx="16954200" cy="276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Пример</a:t>
            </a:r>
            <a:r>
              <a:rPr b="1" lang="en-US" sz="7200" spc="-92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обработки</a:t>
            </a:r>
            <a:r>
              <a:rPr b="1" lang="en-US" sz="7200" spc="-80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ошибки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4" name="object 3" descr=""/>
          <p:cNvPicPr/>
          <p:nvPr/>
        </p:nvPicPr>
        <p:blipFill>
          <a:blip r:embed="rId1"/>
          <a:stretch/>
        </p:blipFill>
        <p:spPr>
          <a:xfrm>
            <a:off x="635040" y="2985480"/>
            <a:ext cx="12831120" cy="698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Результат</a:t>
            </a:r>
            <a:r>
              <a:rPr b="1" lang="en-US" sz="7200" spc="-97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браузере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6" name="object 3" descr=""/>
          <p:cNvPicPr/>
          <p:nvPr/>
        </p:nvPicPr>
        <p:blipFill>
          <a:blip r:embed="rId1"/>
          <a:stretch/>
        </p:blipFill>
        <p:spPr>
          <a:xfrm>
            <a:off x="635040" y="3274920"/>
            <a:ext cx="13506120" cy="247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object 2" descr=""/>
          <p:cNvPicPr/>
          <p:nvPr/>
        </p:nvPicPr>
        <p:blipFill>
          <a:blip r:embed="rId1"/>
          <a:stretch/>
        </p:blipFill>
        <p:spPr>
          <a:xfrm>
            <a:off x="8692920" y="652320"/>
            <a:ext cx="9594720" cy="9634320"/>
          </a:xfrm>
          <a:prstGeom prst="rect">
            <a:avLst/>
          </a:prstGeom>
          <a:ln w="0">
            <a:noFill/>
          </a:ln>
        </p:spPr>
      </p:pic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22440" y="1436400"/>
            <a:ext cx="7064640" cy="4224600"/>
          </a:xfrm>
          <a:prstGeom prst="rect">
            <a:avLst/>
          </a:prstGeom>
          <a:noFill/>
          <a:ln w="0">
            <a:noFill/>
          </a:ln>
        </p:spPr>
        <p:txBody>
          <a:bodyPr lIns="0" rIns="0" tIns="309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2435"/>
              </a:spcBef>
              <a:buNone/>
            </a:pPr>
            <a:r>
              <a:rPr b="1" lang="en-US" sz="12000" spc="-26" strike="noStrike">
                <a:solidFill>
                  <a:srgbClr val="c91c4b"/>
                </a:solidFill>
                <a:latin typeface="Arial"/>
              </a:rPr>
              <a:t>02</a:t>
            </a:r>
            <a:endParaRPr b="0" lang="en-US" sz="12000" spc="-1" strike="noStrike">
              <a:solidFill>
                <a:srgbClr val="000000"/>
              </a:solidFill>
              <a:latin typeface="Calibri"/>
            </a:endParaRPr>
          </a:p>
          <a:p>
            <a:pPr marL="12600" indent="0">
              <a:lnSpc>
                <a:spcPct val="113000"/>
              </a:lnSpc>
              <a:spcBef>
                <a:spcPts val="156"/>
              </a:spcBef>
              <a:buNone/>
            </a:pPr>
            <a:r>
              <a:rPr b="1" lang="en-US" sz="6000" spc="-1" strike="noStrike">
                <a:solidFill>
                  <a:srgbClr val="000000"/>
                </a:solidFill>
                <a:latin typeface="Arial"/>
              </a:rPr>
              <a:t>Ошибки</a:t>
            </a:r>
            <a:r>
              <a:rPr b="1" lang="en-US" sz="6000" spc="-3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6000" spc="-52" strike="noStrike">
                <a:solidFill>
                  <a:srgbClr val="000000"/>
                </a:solidFill>
                <a:latin typeface="Arial"/>
              </a:rPr>
              <a:t>в </a:t>
            </a:r>
            <a:r>
              <a:rPr b="1" lang="en-US" sz="6000" spc="-1" strike="noStrike">
                <a:solidFill>
                  <a:srgbClr val="000000"/>
                </a:solidFill>
                <a:latin typeface="Arial"/>
              </a:rPr>
              <a:t>асинхронном</a:t>
            </a:r>
            <a:r>
              <a:rPr b="1" lang="en-US" sz="6000" spc="-60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6000" spc="-21" strike="noStrike">
                <a:solidFill>
                  <a:srgbClr val="000000"/>
                </a:solidFill>
                <a:latin typeface="Arial"/>
              </a:rPr>
              <a:t>коде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/>
          </p:nvPr>
        </p:nvSpPr>
        <p:spPr>
          <a:xfrm>
            <a:off x="622440" y="1563840"/>
            <a:ext cx="10100520" cy="6009840"/>
          </a:xfrm>
          <a:prstGeom prst="rect">
            <a:avLst/>
          </a:prstGeom>
          <a:noFill/>
          <a:ln w="0">
            <a:noFill/>
          </a:ln>
        </p:spPr>
        <p:txBody>
          <a:bodyPr lIns="0" rIns="0" tIns="133920" bIns="0" anchor="t">
            <a:noAutofit/>
          </a:bodyPr>
          <a:p>
            <a:pPr marL="12600" indent="0">
              <a:lnSpc>
                <a:spcPts val="7781"/>
              </a:lnSpc>
              <a:spcBef>
                <a:spcPts val="1054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Ошибки</a:t>
            </a:r>
            <a:r>
              <a:rPr b="1" lang="en-US" sz="7200" spc="-66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52" strike="noStrike">
                <a:solidFill>
                  <a:srgbClr val="c91c4b"/>
                </a:solidFill>
                <a:latin typeface="Arial"/>
              </a:rPr>
              <a:t>в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асинхронном</a:t>
            </a:r>
            <a:r>
              <a:rPr b="1" lang="en-US" sz="7200" spc="-114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21" strike="noStrike">
                <a:solidFill>
                  <a:srgbClr val="c91c4b"/>
                </a:solidFill>
                <a:latin typeface="Arial"/>
              </a:rPr>
              <a:t>кода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object 3"/>
          <p:cNvSpPr/>
          <p:nvPr/>
        </p:nvSpPr>
        <p:spPr>
          <a:xfrm>
            <a:off x="622440" y="4501440"/>
            <a:ext cx="8625600" cy="24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Любой</a:t>
            </a:r>
            <a:r>
              <a:rPr b="0" lang="en-US" sz="2800" spc="-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асинхронный</a:t>
            </a:r>
            <a:r>
              <a:rPr b="0" lang="en-US" sz="2800" spc="-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вызов</a:t>
            </a:r>
            <a:r>
              <a:rPr b="0" lang="en-US" sz="2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добавляет</a:t>
            </a:r>
            <a:r>
              <a:rPr b="0" lang="en-US" sz="2800" spc="-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очередь задач</a:t>
            </a:r>
            <a:r>
              <a:rPr b="0" lang="en-US" sz="2800" spc="-15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выполнение</a:t>
            </a:r>
            <a:r>
              <a:rPr b="0" lang="en-US" sz="2800" spc="-15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определённой</a:t>
            </a:r>
            <a:r>
              <a:rPr b="0" lang="en-US" sz="2800" spc="-15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функции</a:t>
            </a:r>
            <a:r>
              <a:rPr b="0" lang="en-US" sz="2800" spc="-15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или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фрагмента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кода.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если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произойдёт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ошибка,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то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она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прервёт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выполнение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кода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только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рамках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текущей задачи,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не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затрагивая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другие.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2" name="object 3" descr=""/>
          <p:cNvPicPr/>
          <p:nvPr/>
        </p:nvPicPr>
        <p:blipFill>
          <a:blip r:embed="rId1"/>
          <a:stretch/>
        </p:blipFill>
        <p:spPr>
          <a:xfrm>
            <a:off x="635040" y="3114360"/>
            <a:ext cx="15573600" cy="571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Результат</a:t>
            </a:r>
            <a:r>
              <a:rPr b="1" lang="en-US" sz="7200" spc="-97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браузере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4" name="object 3" descr=""/>
          <p:cNvPicPr/>
          <p:nvPr/>
        </p:nvPicPr>
        <p:blipFill>
          <a:blip r:embed="rId1"/>
          <a:stretch/>
        </p:blipFill>
        <p:spPr>
          <a:xfrm>
            <a:off x="635040" y="3189600"/>
            <a:ext cx="17004960" cy="369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object 2" descr=""/>
          <p:cNvPicPr/>
          <p:nvPr/>
        </p:nvPicPr>
        <p:blipFill>
          <a:blip r:embed="rId1"/>
          <a:stretch/>
        </p:blipFill>
        <p:spPr>
          <a:xfrm>
            <a:off x="8700120" y="652320"/>
            <a:ext cx="9587520" cy="9634320"/>
          </a:xfrm>
          <a:prstGeom prst="rect">
            <a:avLst/>
          </a:prstGeom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22440" y="1436400"/>
            <a:ext cx="9354600" cy="3200760"/>
          </a:xfrm>
          <a:prstGeom prst="rect">
            <a:avLst/>
          </a:prstGeom>
          <a:noFill/>
          <a:ln w="0">
            <a:noFill/>
          </a:ln>
        </p:spPr>
        <p:txBody>
          <a:bodyPr lIns="0" rIns="0" tIns="309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2435"/>
              </a:spcBef>
              <a:buNone/>
            </a:pPr>
            <a:r>
              <a:rPr b="1" lang="en-US" sz="12000" spc="-26" strike="noStrike">
                <a:solidFill>
                  <a:srgbClr val="c91c4b"/>
                </a:solidFill>
                <a:latin typeface="Arial"/>
              </a:rPr>
              <a:t>01</a:t>
            </a:r>
            <a:endParaRPr b="0" lang="en-US" sz="12000" spc="-1" strike="noStrike">
              <a:solidFill>
                <a:srgbClr val="000000"/>
              </a:solidFill>
              <a:latin typeface="Calibri"/>
            </a:endParaRPr>
          </a:p>
          <a:p>
            <a:pPr marL="12600" indent="0">
              <a:lnSpc>
                <a:spcPct val="100000"/>
              </a:lnSpc>
              <a:spcBef>
                <a:spcPts val="1165"/>
              </a:spcBef>
              <a:buNone/>
            </a:pPr>
            <a:r>
              <a:rPr b="1" lang="en-US" sz="6000" spc="-1" strike="noStrike">
                <a:solidFill>
                  <a:srgbClr val="000000"/>
                </a:solidFill>
                <a:latin typeface="Arial"/>
              </a:rPr>
              <a:t>Ошибки</a:t>
            </a:r>
            <a:r>
              <a:rPr b="1" lang="en-US" sz="6000" spc="-3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60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1" lang="en-US" sz="6000" spc="-3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6000" spc="-1" strike="noStrike">
                <a:solidFill>
                  <a:srgbClr val="000000"/>
                </a:solidFill>
                <a:latin typeface="Arial"/>
              </a:rPr>
              <a:t>работа</a:t>
            </a:r>
            <a:r>
              <a:rPr b="1" lang="en-US" sz="6000" spc="-3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6000" spc="-1" strike="noStrike">
                <a:solidFill>
                  <a:srgbClr val="000000"/>
                </a:solidFill>
                <a:latin typeface="Arial"/>
              </a:rPr>
              <a:t>с</a:t>
            </a:r>
            <a:r>
              <a:rPr b="1" lang="en-US" sz="6000" spc="-3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6000" spc="-21" strike="noStrike">
                <a:solidFill>
                  <a:srgbClr val="000000"/>
                </a:solidFill>
                <a:latin typeface="Arial"/>
              </a:rPr>
              <a:t>ними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/>
          </p:nvPr>
        </p:nvSpPr>
        <p:spPr>
          <a:xfrm>
            <a:off x="622440" y="1563840"/>
            <a:ext cx="10100520" cy="6009840"/>
          </a:xfrm>
          <a:prstGeom prst="rect">
            <a:avLst/>
          </a:prstGeom>
          <a:noFill/>
          <a:ln w="0">
            <a:noFill/>
          </a:ln>
        </p:spPr>
        <p:txBody>
          <a:bodyPr lIns="0" rIns="0" tIns="133920" bIns="0" anchor="t">
            <a:noAutofit/>
          </a:bodyPr>
          <a:p>
            <a:pPr marL="12600" indent="0">
              <a:lnSpc>
                <a:spcPts val="7781"/>
              </a:lnSpc>
              <a:spcBef>
                <a:spcPts val="1054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Ошибки</a:t>
            </a:r>
            <a:r>
              <a:rPr b="1" lang="en-US" sz="7200" spc="-66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52" strike="noStrike">
                <a:solidFill>
                  <a:srgbClr val="c91c4b"/>
                </a:solidFill>
                <a:latin typeface="Arial"/>
              </a:rPr>
              <a:t>в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асинхронном</a:t>
            </a:r>
            <a:r>
              <a:rPr b="1" lang="en-US" sz="7200" spc="-114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21" strike="noStrike">
                <a:solidFill>
                  <a:srgbClr val="c91c4b"/>
                </a:solidFill>
                <a:latin typeface="Arial"/>
              </a:rPr>
              <a:t>кода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object 3"/>
          <p:cNvSpPr/>
          <p:nvPr/>
        </p:nvSpPr>
        <p:spPr>
          <a:xfrm>
            <a:off x="622440" y="4501440"/>
            <a:ext cx="8590680" cy="194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Синхронный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код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выполняется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до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конца,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но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вызов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fetch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приводит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к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появлению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ошибки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макрозадаче, </a:t>
            </a:r>
            <a:r>
              <a:rPr b="0" lang="en-US" sz="2800" spc="-41" strike="noStrike">
                <a:solidFill>
                  <a:srgbClr val="000000"/>
                </a:solidFill>
                <a:latin typeface="Microsoft Sans Serif"/>
              </a:rPr>
              <a:t>запускаемой</a:t>
            </a:r>
            <a:r>
              <a:rPr b="0" lang="en-US" sz="2800" spc="-12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только</a:t>
            </a:r>
            <a:r>
              <a:rPr b="0" lang="en-US" sz="28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при</a:t>
            </a:r>
            <a:r>
              <a:rPr b="0" lang="en-US" sz="28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получении</a:t>
            </a:r>
            <a:r>
              <a:rPr b="0" lang="en-US" sz="28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заголовков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ответа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сервера.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/>
          </p:nvPr>
        </p:nvSpPr>
        <p:spPr>
          <a:xfrm>
            <a:off x="622440" y="1563840"/>
            <a:ext cx="10100520" cy="6009840"/>
          </a:xfrm>
          <a:prstGeom prst="rect">
            <a:avLst/>
          </a:prstGeom>
          <a:noFill/>
          <a:ln w="0">
            <a:noFill/>
          </a:ln>
        </p:spPr>
        <p:txBody>
          <a:bodyPr lIns="0" rIns="0" tIns="133920" bIns="0" anchor="t">
            <a:noAutofit/>
          </a:bodyPr>
          <a:p>
            <a:pPr marL="12600" indent="0">
              <a:lnSpc>
                <a:spcPts val="7781"/>
              </a:lnSpc>
              <a:spcBef>
                <a:spcPts val="1054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Ошибки</a:t>
            </a:r>
            <a:r>
              <a:rPr b="1" lang="en-US" sz="7200" spc="-66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52" strike="noStrike">
                <a:solidFill>
                  <a:srgbClr val="c91c4b"/>
                </a:solidFill>
                <a:latin typeface="Arial"/>
              </a:rPr>
              <a:t>в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асинхронном</a:t>
            </a:r>
            <a:r>
              <a:rPr b="1" lang="en-US" sz="7200" spc="-114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21" strike="noStrike">
                <a:solidFill>
                  <a:srgbClr val="c91c4b"/>
                </a:solidFill>
                <a:latin typeface="Arial"/>
              </a:rPr>
              <a:t>кода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object 3"/>
          <p:cNvSpPr/>
          <p:nvPr/>
        </p:nvSpPr>
        <p:spPr>
          <a:xfrm>
            <a:off x="622440" y="4501440"/>
            <a:ext cx="8677080" cy="29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Стоит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обратить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внимание,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что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ошибки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при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отправке запроса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могут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быть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разными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возникают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довольно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часто.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Причинами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могут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быть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нестабильный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интернет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или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его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отсутствие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у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клиента,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проблемы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с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сервером,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ошибки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серверном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коде.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/>
          </p:nvPr>
        </p:nvSpPr>
        <p:spPr>
          <a:xfrm>
            <a:off x="622440" y="1563840"/>
            <a:ext cx="10100520" cy="6009840"/>
          </a:xfrm>
          <a:prstGeom prst="rect">
            <a:avLst/>
          </a:prstGeom>
          <a:noFill/>
          <a:ln w="0">
            <a:noFill/>
          </a:ln>
        </p:spPr>
        <p:txBody>
          <a:bodyPr lIns="0" rIns="0" tIns="133920" bIns="0" anchor="t">
            <a:noAutofit/>
          </a:bodyPr>
          <a:p>
            <a:pPr marL="12600" indent="0">
              <a:lnSpc>
                <a:spcPts val="7781"/>
              </a:lnSpc>
              <a:spcBef>
                <a:spcPts val="1054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Обработка</a:t>
            </a:r>
            <a:r>
              <a:rPr b="1" lang="en-US" sz="7200" spc="-46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ошибок</a:t>
            </a:r>
            <a:r>
              <a:rPr b="1" lang="en-US" sz="7200" spc="-41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52" strike="noStrike">
                <a:solidFill>
                  <a:srgbClr val="c91c4b"/>
                </a:solidFill>
                <a:latin typeface="Arial"/>
              </a:rPr>
              <a:t>в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асинхронном</a:t>
            </a:r>
            <a:r>
              <a:rPr b="1" lang="en-US" sz="7200" spc="-114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21" strike="noStrike">
                <a:solidFill>
                  <a:srgbClr val="c91c4b"/>
                </a:solidFill>
                <a:latin typeface="Arial"/>
              </a:rPr>
              <a:t>коде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object 3"/>
          <p:cNvSpPr/>
          <p:nvPr/>
        </p:nvSpPr>
        <p:spPr>
          <a:xfrm>
            <a:off x="622440" y="4501440"/>
            <a:ext cx="8953920" cy="29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таких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случаях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правильным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решением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будет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обработать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ошибки</a:t>
            </a:r>
            <a:r>
              <a:rPr b="0" lang="en-US" sz="2800" spc="-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от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fetch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</a:t>
            </a:r>
            <a:r>
              <a:rPr b="0" lang="en-US" sz="2800" spc="-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46" strike="noStrike">
                <a:solidFill>
                  <a:srgbClr val="000000"/>
                </a:solidFill>
                <a:latin typeface="Microsoft Sans Serif"/>
              </a:rPr>
              <a:t>показать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пользователю соответствующую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информацию.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А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помочь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нам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этом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может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всё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та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же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конструкция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try-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catch,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которую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необходимо</a:t>
            </a:r>
            <a:r>
              <a:rPr b="0" lang="en-US" sz="2800" spc="-13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разместить</a:t>
            </a:r>
            <a:r>
              <a:rPr b="0" lang="en-US" sz="2800" spc="-12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внутри</a:t>
            </a:r>
            <a:r>
              <a:rPr b="0" lang="en-US" sz="2800" spc="-13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асинхронной функции.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2" name="object 3" descr=""/>
          <p:cNvPicPr/>
          <p:nvPr/>
        </p:nvPicPr>
        <p:blipFill>
          <a:blip r:embed="rId1"/>
          <a:stretch/>
        </p:blipFill>
        <p:spPr>
          <a:xfrm>
            <a:off x="647640" y="3005280"/>
            <a:ext cx="16420680" cy="657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Результат</a:t>
            </a:r>
            <a:r>
              <a:rPr b="1" lang="en-US" sz="7200" spc="-97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браузере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4" name="object 3" descr=""/>
          <p:cNvPicPr/>
          <p:nvPr/>
        </p:nvPicPr>
        <p:blipFill>
          <a:blip r:embed="rId1"/>
          <a:stretch/>
        </p:blipFill>
        <p:spPr>
          <a:xfrm>
            <a:off x="618840" y="2906280"/>
            <a:ext cx="17053560" cy="321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/>
          </p:nvPr>
        </p:nvSpPr>
        <p:spPr>
          <a:xfrm>
            <a:off x="622440" y="1563840"/>
            <a:ext cx="10100520" cy="6009840"/>
          </a:xfrm>
          <a:prstGeom prst="rect">
            <a:avLst/>
          </a:prstGeom>
          <a:noFill/>
          <a:ln w="0">
            <a:noFill/>
          </a:ln>
        </p:spPr>
        <p:txBody>
          <a:bodyPr lIns="0" rIns="0" tIns="133920" bIns="0" anchor="t">
            <a:noAutofit/>
          </a:bodyPr>
          <a:p>
            <a:pPr marL="12600" indent="0">
              <a:lnSpc>
                <a:spcPts val="7781"/>
              </a:lnSpc>
              <a:spcBef>
                <a:spcPts val="1054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Promise</a:t>
            </a:r>
            <a:r>
              <a:rPr b="1" lang="en-US" sz="7200" spc="-35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и</a:t>
            </a:r>
            <a:r>
              <a:rPr b="1" lang="en-US" sz="7200" spc="-32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обработка ошибок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object 3"/>
          <p:cNvSpPr/>
          <p:nvPr/>
        </p:nvSpPr>
        <p:spPr>
          <a:xfrm>
            <a:off x="622440" y="4501440"/>
            <a:ext cx="8677440" cy="338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Существует</a:t>
            </a:r>
            <a:r>
              <a:rPr b="0" lang="en-US" sz="2800" spc="-13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альтернативный</a:t>
            </a:r>
            <a:r>
              <a:rPr b="0" lang="en-US" sz="28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механизм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обработки ошибок,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который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предоставляет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нам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любой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объект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Promise.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помощью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него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ошибки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обрабатываются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почти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так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же,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но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весь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код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из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catch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перемещается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в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отдельную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функцию,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которую</a:t>
            </a:r>
            <a:r>
              <a:rPr b="0" lang="en-US" sz="2800" spc="-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помещаем</a:t>
            </a:r>
            <a:r>
              <a:rPr b="0" lang="en-US" sz="2800" spc="-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качестве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аргумента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метод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promise'а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catch.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8" name="object 3" descr=""/>
          <p:cNvPicPr/>
          <p:nvPr/>
        </p:nvPicPr>
        <p:blipFill>
          <a:blip r:embed="rId1"/>
          <a:stretch/>
        </p:blipFill>
        <p:spPr>
          <a:xfrm>
            <a:off x="635040" y="3148200"/>
            <a:ext cx="13029840" cy="375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Результат</a:t>
            </a:r>
            <a:r>
              <a:rPr b="1" lang="en-US" sz="7200" spc="-97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браузере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0" name="object 3" descr=""/>
          <p:cNvPicPr/>
          <p:nvPr/>
        </p:nvPicPr>
        <p:blipFill>
          <a:blip r:embed="rId1"/>
          <a:stretch/>
        </p:blipFill>
        <p:spPr>
          <a:xfrm>
            <a:off x="635040" y="3243240"/>
            <a:ext cx="17004960" cy="288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2" name="object 3" descr=""/>
          <p:cNvPicPr/>
          <p:nvPr/>
        </p:nvPicPr>
        <p:blipFill>
          <a:blip r:embed="rId1"/>
          <a:stretch/>
        </p:blipFill>
        <p:spPr>
          <a:xfrm>
            <a:off x="635040" y="3110040"/>
            <a:ext cx="14058360" cy="535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Блок</a:t>
            </a:r>
            <a:r>
              <a:rPr b="1" lang="en-US" sz="7200" spc="-26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finally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object 3"/>
          <p:cNvSpPr/>
          <p:nvPr/>
        </p:nvSpPr>
        <p:spPr>
          <a:xfrm>
            <a:off x="622440" y="3240000"/>
            <a:ext cx="8663760" cy="29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Блок</a:t>
            </a:r>
            <a:r>
              <a:rPr b="0" lang="en-US" sz="28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finally</a:t>
            </a:r>
            <a:r>
              <a:rPr b="0" lang="en-US" sz="28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содержит</a:t>
            </a:r>
            <a:r>
              <a:rPr b="0" lang="en-US" sz="28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код,</a:t>
            </a:r>
            <a:r>
              <a:rPr b="0" lang="en-US" sz="2800" spc="-12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который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будет</a:t>
            </a:r>
            <a:r>
              <a:rPr b="0" lang="en-US" sz="28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выполнен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после</a:t>
            </a:r>
            <a:r>
              <a:rPr b="0" lang="en-US" sz="2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окончания</a:t>
            </a:r>
            <a:r>
              <a:rPr b="0" lang="en-US" sz="2800" spc="-6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работы</a:t>
            </a:r>
            <a:r>
              <a:rPr b="0" lang="en-US" sz="2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блоков</a:t>
            </a:r>
            <a:r>
              <a:rPr b="0" lang="en-US" sz="2800" spc="-6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try</a:t>
            </a:r>
            <a:r>
              <a:rPr b="0" lang="en-US" sz="2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</a:t>
            </a:r>
            <a:r>
              <a:rPr b="0" lang="en-US" sz="2800" spc="-6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catch,</a:t>
            </a:r>
            <a:r>
              <a:rPr b="0" lang="en-US" sz="2800" spc="-6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но</a:t>
            </a:r>
            <a:r>
              <a:rPr b="0" lang="en-US" sz="2800" spc="-6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до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того,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как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будет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выполнен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код,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который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следует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за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инструкцией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try...catch.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Блок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finally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выполняется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вне зависимости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от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того,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было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ли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выброшено исключение.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Ошибка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object 3"/>
          <p:cNvSpPr/>
          <p:nvPr/>
        </p:nvSpPr>
        <p:spPr>
          <a:xfrm>
            <a:off x="622440" y="3053520"/>
            <a:ext cx="17436960" cy="146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Ошибки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Javascript</a:t>
            </a:r>
            <a:r>
              <a:rPr b="0" lang="en-US" sz="2800" spc="-6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724" strike="noStrike">
                <a:solidFill>
                  <a:srgbClr val="000000"/>
                </a:solidFill>
                <a:latin typeface="Microsoft Sans Serif"/>
              </a:rPr>
              <a:t>–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это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ситуация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у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разработчиков,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при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которой определенный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код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вследствие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выполнения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выдает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неожиданный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результат.</a:t>
            </a:r>
            <a:r>
              <a:rPr b="0" lang="en-US" sz="2800" spc="-12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Причин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может</a:t>
            </a:r>
            <a:r>
              <a:rPr b="0" lang="en-US" sz="28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быть</a:t>
            </a:r>
            <a:r>
              <a:rPr b="0" lang="en-US" sz="28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множество:</a:t>
            </a:r>
            <a:r>
              <a:rPr b="0" lang="en-US" sz="2800" spc="-12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неисправность исполнителя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кода,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сбой,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неточности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</a:t>
            </a:r>
            <a:r>
              <a:rPr b="0" lang="en-US" sz="2800" spc="-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ошибки</a:t>
            </a:r>
            <a:r>
              <a:rPr b="0" lang="en-US" sz="2800" spc="-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41" strike="noStrike">
                <a:solidFill>
                  <a:srgbClr val="000000"/>
                </a:solidFill>
                <a:latin typeface="Microsoft Sans Serif"/>
              </a:rPr>
              <a:t>программном</a:t>
            </a:r>
            <a:r>
              <a:rPr b="0" lang="en-US" sz="2800" spc="-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коде.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6" name="object 3" descr=""/>
          <p:cNvPicPr/>
          <p:nvPr/>
        </p:nvPicPr>
        <p:blipFill>
          <a:blip r:embed="rId1"/>
          <a:stretch/>
        </p:blipFill>
        <p:spPr>
          <a:xfrm>
            <a:off x="635040" y="3243240"/>
            <a:ext cx="11105640" cy="554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8" name="object 3" descr=""/>
          <p:cNvPicPr/>
          <p:nvPr/>
        </p:nvPicPr>
        <p:blipFill>
          <a:blip r:embed="rId1"/>
          <a:stretch/>
        </p:blipFill>
        <p:spPr>
          <a:xfrm>
            <a:off x="635040" y="3033720"/>
            <a:ext cx="14706360" cy="554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Результат</a:t>
            </a:r>
            <a:r>
              <a:rPr b="1" lang="en-US" sz="7200" spc="-97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браузере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0" name="object 3" descr=""/>
          <p:cNvPicPr/>
          <p:nvPr/>
        </p:nvPicPr>
        <p:blipFill>
          <a:blip r:embed="rId1"/>
          <a:stretch/>
        </p:blipFill>
        <p:spPr>
          <a:xfrm>
            <a:off x="635040" y="3188880"/>
            <a:ext cx="16471800" cy="390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Ошибки</a:t>
            </a:r>
            <a:r>
              <a:rPr b="1" lang="en-US" sz="7200" spc="-75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запроса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object 3"/>
          <p:cNvSpPr/>
          <p:nvPr/>
        </p:nvSpPr>
        <p:spPr>
          <a:xfrm>
            <a:off x="622440" y="3053520"/>
            <a:ext cx="10045440" cy="194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just">
              <a:lnSpc>
                <a:spcPct val="113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При</a:t>
            </a:r>
            <a:r>
              <a:rPr b="0" lang="en-US" sz="2800" spc="-8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выполнении</a:t>
            </a:r>
            <a:r>
              <a:rPr b="0" lang="en-US" sz="2800" spc="-8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запроса</a:t>
            </a:r>
            <a:r>
              <a:rPr b="0" lang="en-US" sz="2800" spc="-8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на</a:t>
            </a:r>
            <a:r>
              <a:rPr b="0" lang="en-US" sz="2800" spc="-7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сервер</a:t>
            </a:r>
            <a:r>
              <a:rPr b="0" lang="en-US" sz="2800" spc="-8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бывают</a:t>
            </a:r>
            <a:r>
              <a:rPr b="0" lang="en-US" sz="2800" spc="-8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ситуации,</a:t>
            </a:r>
            <a:r>
              <a:rPr b="0" lang="en-US" sz="2800" spc="-8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когда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появляется</a:t>
            </a:r>
            <a:r>
              <a:rPr b="0" lang="en-US" sz="2800" spc="-114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ошибка,</a:t>
            </a:r>
            <a:r>
              <a:rPr b="0" lang="en-US" sz="2800" spc="-12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202124"/>
                </a:solidFill>
                <a:latin typeface="Microsoft Sans Serif"/>
              </a:rPr>
              <a:t>связанная</a:t>
            </a:r>
            <a:r>
              <a:rPr b="0" lang="en-US" sz="2800" spc="-114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</a:t>
            </a:r>
            <a:r>
              <a:rPr b="0" lang="en-US" sz="2800" spc="-111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202124"/>
                </a:solidFill>
                <a:latin typeface="Microsoft Sans Serif"/>
              </a:rPr>
              <a:t>запросом</a:t>
            </a:r>
            <a:r>
              <a:rPr b="0" lang="en-US" sz="2800" spc="-114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к</a:t>
            </a:r>
            <a:r>
              <a:rPr b="0" lang="en-US" sz="2800" spc="-114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серверу.</a:t>
            </a:r>
            <a:r>
              <a:rPr b="0" lang="en-US" sz="2800" spc="-114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Такие ошибки</a:t>
            </a:r>
            <a:r>
              <a:rPr b="0" lang="en-US" sz="2800" spc="-114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имеют</a:t>
            </a:r>
            <a:r>
              <a:rPr b="0" lang="en-US" sz="2800" spc="-114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статус,</a:t>
            </a:r>
            <a:r>
              <a:rPr b="0" lang="en-US" sz="2800" spc="-12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который</a:t>
            </a:r>
            <a:r>
              <a:rPr b="0" lang="en-US" sz="2800" spc="-114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202124"/>
                </a:solidFill>
                <a:latin typeface="Microsoft Sans Serif"/>
              </a:rPr>
              <a:t>можно</a:t>
            </a:r>
            <a:r>
              <a:rPr b="0" lang="en-US" sz="2800" spc="-111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получить</a:t>
            </a:r>
            <a:r>
              <a:rPr b="0" lang="en-US" sz="2800" spc="-12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из</a:t>
            </a:r>
            <a:r>
              <a:rPr b="0" lang="en-US" sz="2800" spc="-114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ответа.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Статус</a:t>
            </a:r>
            <a:r>
              <a:rPr b="1" lang="en-US" sz="7200" spc="-35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26" strike="noStrike">
                <a:solidFill>
                  <a:srgbClr val="c91c4b"/>
                </a:solidFill>
                <a:latin typeface="Arial"/>
              </a:rPr>
              <a:t>301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object 3"/>
          <p:cNvSpPr/>
          <p:nvPr/>
        </p:nvSpPr>
        <p:spPr>
          <a:xfrm>
            <a:off x="622440" y="3053520"/>
            <a:ext cx="10347480" cy="194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Страница</a:t>
            </a:r>
            <a:r>
              <a:rPr b="0" lang="en-US" sz="2800" spc="-7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переехала</a:t>
            </a:r>
            <a:r>
              <a:rPr b="0" lang="en-US" sz="2800" spc="-6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на</a:t>
            </a:r>
            <a:r>
              <a:rPr b="0" lang="en-US" sz="2800" spc="-7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другой</a:t>
            </a:r>
            <a:r>
              <a:rPr b="0" lang="en-US" sz="2800" spc="-6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URI.</a:t>
            </a:r>
            <a:r>
              <a:rPr b="0" lang="en-US" sz="2800" spc="-7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Новый</a:t>
            </a:r>
            <a:r>
              <a:rPr b="0" lang="en-US" sz="2800" spc="-7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URI</a:t>
            </a:r>
            <a:r>
              <a:rPr b="0" lang="en-US" sz="2800" spc="-7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при</a:t>
            </a:r>
            <a:r>
              <a:rPr b="0" lang="en-US" sz="2800" spc="-6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202124"/>
                </a:solidFill>
                <a:latin typeface="Microsoft Sans Serif"/>
              </a:rPr>
              <a:t>этом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передаётся</a:t>
            </a:r>
            <a:r>
              <a:rPr b="0" lang="en-US" sz="2800" spc="-10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в</a:t>
            </a:r>
            <a:r>
              <a:rPr b="0" lang="en-US" sz="2800" spc="-10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202124"/>
                </a:solidFill>
                <a:latin typeface="Microsoft Sans Serif"/>
              </a:rPr>
              <a:t>заголовке</a:t>
            </a:r>
            <a:r>
              <a:rPr b="0" lang="en-US" sz="2800" spc="-10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ответа</a:t>
            </a:r>
            <a:r>
              <a:rPr b="0" lang="en-US" sz="2800" spc="-10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Location.</a:t>
            </a:r>
            <a:r>
              <a:rPr b="0" lang="en-US" sz="2800" spc="-10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Браузер,</a:t>
            </a:r>
            <a:r>
              <a:rPr b="0" lang="en-US" sz="2800" spc="-111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увидев</a:t>
            </a:r>
            <a:r>
              <a:rPr b="0" lang="en-US" sz="2800" spc="-10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202124"/>
                </a:solidFill>
                <a:latin typeface="Microsoft Sans Serif"/>
              </a:rPr>
              <a:t>301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статус,</a:t>
            </a:r>
            <a:r>
              <a:rPr b="0" lang="en-US" sz="2800" spc="-8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202124"/>
                </a:solidFill>
                <a:latin typeface="Microsoft Sans Serif"/>
              </a:rPr>
              <a:t>автоматически</a:t>
            </a:r>
            <a:r>
              <a:rPr b="0" lang="en-US" sz="2800" spc="-7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перенаправит</a:t>
            </a:r>
            <a:r>
              <a:rPr b="0" lang="en-US" sz="2800" spc="-7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вас</a:t>
            </a:r>
            <a:r>
              <a:rPr b="0" lang="en-US" sz="2800" spc="-7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на</a:t>
            </a:r>
            <a:r>
              <a:rPr b="0" lang="en-US" sz="2800" spc="-7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новую</a:t>
            </a:r>
            <a:r>
              <a:rPr b="0" lang="en-US" sz="2800" spc="-7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страницу</a:t>
            </a:r>
            <a:r>
              <a:rPr b="0" lang="en-US" sz="2800" spc="-7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52" strike="noStrike">
                <a:solidFill>
                  <a:srgbClr val="202124"/>
                </a:solidFill>
                <a:latin typeface="Microsoft Sans Serif"/>
              </a:rPr>
              <a:t>и </a:t>
            </a:r>
            <a:r>
              <a:rPr b="0" lang="en-US" sz="2800" spc="-21" strike="noStrike">
                <a:solidFill>
                  <a:srgbClr val="202124"/>
                </a:solidFill>
                <a:latin typeface="Microsoft Sans Serif"/>
              </a:rPr>
              <a:t>запомнит,</a:t>
            </a:r>
            <a:r>
              <a:rPr b="0" lang="en-US" sz="2800" spc="-10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что</a:t>
            </a:r>
            <a:r>
              <a:rPr b="0" lang="en-US" sz="2800" spc="-97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исходная</a:t>
            </a:r>
            <a:r>
              <a:rPr b="0" lang="en-US" sz="2800" spc="-9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страница</a:t>
            </a:r>
            <a:r>
              <a:rPr b="0" lang="en-US" sz="2800" spc="-97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переехала.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Статус</a:t>
            </a:r>
            <a:r>
              <a:rPr b="1" lang="en-US" sz="7200" spc="-35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26" strike="noStrike">
                <a:solidFill>
                  <a:srgbClr val="c91c4b"/>
                </a:solidFill>
                <a:latin typeface="Arial"/>
              </a:rPr>
              <a:t>404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object 3"/>
          <p:cNvSpPr/>
          <p:nvPr/>
        </p:nvSpPr>
        <p:spPr>
          <a:xfrm>
            <a:off x="622440" y="3053520"/>
            <a:ext cx="10506960" cy="14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just">
              <a:lnSpc>
                <a:spcPct val="113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"Страница</a:t>
            </a:r>
            <a:r>
              <a:rPr b="0" lang="en-US" sz="2800" spc="-7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не</a:t>
            </a:r>
            <a:r>
              <a:rPr b="0" lang="en-US" sz="2800" spc="-7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найдена".</a:t>
            </a:r>
            <a:r>
              <a:rPr b="0" lang="en-US" sz="2800" spc="-7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202124"/>
                </a:solidFill>
                <a:latin typeface="Microsoft Sans Serif"/>
              </a:rPr>
              <a:t>Означает,</a:t>
            </a:r>
            <a:r>
              <a:rPr b="0" lang="en-US" sz="2800" spc="-7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что</a:t>
            </a:r>
            <a:r>
              <a:rPr b="0" lang="en-US" sz="2800" spc="-6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сервер</a:t>
            </a:r>
            <a:r>
              <a:rPr b="0" lang="en-US" sz="2800" spc="-7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не</a:t>
            </a:r>
            <a:r>
              <a:rPr b="0" lang="en-US" sz="2800" spc="-6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понял,</a:t>
            </a:r>
            <a:r>
              <a:rPr b="0" lang="en-US" sz="2800" spc="-7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что</a:t>
            </a:r>
            <a:r>
              <a:rPr b="0" lang="en-US" sz="2800" spc="-6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202124"/>
                </a:solidFill>
                <a:latin typeface="Microsoft Sans Serif"/>
              </a:rPr>
              <a:t>вы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хотите</a:t>
            </a:r>
            <a:r>
              <a:rPr b="0" lang="en-US" sz="2800" spc="-6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от</a:t>
            </a:r>
            <a:r>
              <a:rPr b="0" lang="en-US" sz="2800" spc="-6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него</a:t>
            </a:r>
            <a:r>
              <a:rPr b="0" lang="en-US" sz="2800" spc="-6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получить,</a:t>
            </a:r>
            <a:r>
              <a:rPr b="0" lang="en-US" sz="2800" spc="-7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то</a:t>
            </a:r>
            <a:r>
              <a:rPr b="0" lang="en-US" sz="2800" spc="-6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есть</a:t>
            </a:r>
            <a:r>
              <a:rPr b="0" lang="en-US" sz="2800" spc="-6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по</a:t>
            </a:r>
            <a:r>
              <a:rPr b="0" lang="en-US" sz="2800" spc="-6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202124"/>
                </a:solidFill>
                <a:latin typeface="Microsoft Sans Serif"/>
              </a:rPr>
              <a:t>указанному</a:t>
            </a:r>
            <a:r>
              <a:rPr b="0" lang="en-US" sz="2800" spc="-6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URI</a:t>
            </a:r>
            <a:r>
              <a:rPr b="0" lang="en-US" sz="2800" spc="-7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ему</a:t>
            </a:r>
            <a:r>
              <a:rPr b="0" lang="en-US" sz="2800" spc="-6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нечего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вам</a:t>
            </a:r>
            <a:r>
              <a:rPr b="0" lang="en-US" sz="2800" spc="-8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ответить.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Статус</a:t>
            </a:r>
            <a:r>
              <a:rPr b="1" lang="en-US" sz="7200" spc="-35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26" strike="noStrike">
                <a:solidFill>
                  <a:srgbClr val="c91c4b"/>
                </a:solidFill>
                <a:latin typeface="Arial"/>
              </a:rPr>
              <a:t>500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object 3"/>
          <p:cNvSpPr/>
          <p:nvPr/>
        </p:nvSpPr>
        <p:spPr>
          <a:xfrm>
            <a:off x="622440" y="3113280"/>
            <a:ext cx="9655560" cy="86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800" spc="-21" strike="noStrike">
                <a:solidFill>
                  <a:srgbClr val="202124"/>
                </a:solidFill>
                <a:latin typeface="Microsoft Sans Serif"/>
              </a:rPr>
              <a:t>Означает,</a:t>
            </a:r>
            <a:r>
              <a:rPr b="0" lang="en-US" sz="2800" spc="-97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что</a:t>
            </a:r>
            <a:r>
              <a:rPr b="0" lang="en-US" sz="2800" spc="-8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на</a:t>
            </a:r>
            <a:r>
              <a:rPr b="0" lang="en-US" sz="2800" spc="-9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сервере</a:t>
            </a:r>
            <a:r>
              <a:rPr b="0" lang="en-US" sz="2800" spc="-8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202124"/>
                </a:solidFill>
                <a:latin typeface="Microsoft Sans Serif"/>
              </a:rPr>
              <a:t>произошла</a:t>
            </a:r>
            <a:r>
              <a:rPr b="0" lang="en-US" sz="2800" spc="-8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внутренняя</a:t>
            </a:r>
            <a:r>
              <a:rPr b="0" lang="en-US" sz="2800" spc="-9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ошибка.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22440" y="1651680"/>
            <a:ext cx="115304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81648"/>
                </a:solidFill>
                <a:latin typeface="Arial"/>
              </a:rPr>
              <a:t>Классификация</a:t>
            </a:r>
            <a:r>
              <a:rPr b="1" lang="en-US" sz="7200" spc="-72" strike="noStrike">
                <a:solidFill>
                  <a:srgbClr val="c81648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81648"/>
                </a:solidFill>
                <a:latin typeface="Arial"/>
              </a:rPr>
              <a:t>статусов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object 3"/>
          <p:cNvSpPr/>
          <p:nvPr/>
        </p:nvSpPr>
        <p:spPr>
          <a:xfrm>
            <a:off x="622440" y="3200400"/>
            <a:ext cx="15102000" cy="519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28600" bIns="0" anchor="t">
            <a:spAutoFit/>
          </a:bodyPr>
          <a:p>
            <a:pPr marL="12600">
              <a:lnSpc>
                <a:spcPct val="100000"/>
              </a:lnSpc>
              <a:spcBef>
                <a:spcPts val="1800"/>
              </a:spcBef>
            </a:pPr>
            <a:r>
              <a:rPr b="0" lang="en-US" sz="2800" spc="-32" strike="noStrike">
                <a:solidFill>
                  <a:srgbClr val="202124"/>
                </a:solidFill>
                <a:latin typeface="Microsoft Sans Serif"/>
              </a:rPr>
              <a:t>Классификация</a:t>
            </a:r>
            <a:r>
              <a:rPr b="0" lang="en-US" sz="2800" spc="-8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статусов</a:t>
            </a:r>
            <a:r>
              <a:rPr b="0" lang="en-US" sz="2800" spc="-7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по</a:t>
            </a:r>
            <a:r>
              <a:rPr b="0" lang="en-US" sz="2800" spc="-7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первой</a:t>
            </a:r>
            <a:r>
              <a:rPr b="0" lang="en-US" sz="2800" spc="-7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цифре: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69800" indent="-313200">
              <a:lnSpc>
                <a:spcPct val="114000"/>
              </a:lnSpc>
              <a:spcBef>
                <a:spcPts val="1199"/>
              </a:spcBef>
              <a:buClr>
                <a:srgbClr val="000000"/>
              </a:buClr>
              <a:buSzPct val="39000"/>
              <a:buFont typeface="Wingdings" charset="2"/>
              <a:buChar char=""/>
              <a:tabLst>
                <a:tab algn="l" pos="469800"/>
              </a:tabLst>
            </a:pP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1xx</a:t>
            </a:r>
            <a:r>
              <a:rPr b="0" lang="en-US" sz="2800" spc="-7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-</a:t>
            </a:r>
            <a:r>
              <a:rPr b="0" lang="en-US" sz="2800" spc="-7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служебные</a:t>
            </a:r>
            <a:r>
              <a:rPr b="0" lang="en-US" sz="2800" spc="-7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информационные</a:t>
            </a:r>
            <a:r>
              <a:rPr b="0" lang="en-US" sz="2800" spc="-7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статусы,</a:t>
            </a:r>
            <a:r>
              <a:rPr b="0" lang="en-US" sz="2800" spc="-7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вам</a:t>
            </a:r>
            <a:r>
              <a:rPr b="0" lang="en-US" sz="2800" spc="-7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202124"/>
                </a:solidFill>
                <a:latin typeface="Microsoft Sans Serif"/>
              </a:rPr>
              <a:t>скорее</a:t>
            </a:r>
            <a:r>
              <a:rPr b="0" lang="en-US" sz="2800" spc="-7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всего</a:t>
            </a:r>
            <a:r>
              <a:rPr b="0" lang="en-US" sz="2800" spc="-7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не</a:t>
            </a:r>
            <a:r>
              <a:rPr b="0" lang="en-US" sz="2800" spc="-7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придётся</a:t>
            </a:r>
            <a:r>
              <a:rPr b="0" lang="en-US" sz="2800" spc="-7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</a:t>
            </a:r>
            <a:r>
              <a:rPr b="0" lang="en-US" sz="2800" spc="-7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202124"/>
                </a:solidFill>
                <a:latin typeface="Microsoft Sans Serif"/>
              </a:rPr>
              <a:t>ними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работать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69800" indent="-313200">
              <a:lnSpc>
                <a:spcPct val="114000"/>
              </a:lnSpc>
              <a:buClr>
                <a:srgbClr val="000000"/>
              </a:buClr>
              <a:buSzPct val="39000"/>
              <a:buFont typeface="Wingdings" charset="2"/>
              <a:buChar char=""/>
              <a:tabLst>
                <a:tab algn="l" pos="469800"/>
              </a:tabLst>
            </a:pP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2xx</a:t>
            </a:r>
            <a:r>
              <a:rPr b="0" lang="en-US" sz="2800" spc="-6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-</a:t>
            </a:r>
            <a:r>
              <a:rPr b="0" lang="en-US" sz="2800" spc="-6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сервер</a:t>
            </a:r>
            <a:r>
              <a:rPr b="0" lang="en-US" sz="2800" spc="-6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успешно</a:t>
            </a:r>
            <a:r>
              <a:rPr b="0" lang="en-US" sz="2800" spc="-6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обработал</a:t>
            </a:r>
            <a:r>
              <a:rPr b="0" lang="en-US" sz="2800" spc="-5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запрос,</a:t>
            </a:r>
            <a:r>
              <a:rPr b="0" lang="en-US" sz="2800" spc="-6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а</a:t>
            </a:r>
            <a:r>
              <a:rPr b="0" lang="en-US" sz="2800" spc="-6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сам</a:t>
            </a:r>
            <a:r>
              <a:rPr b="0" lang="en-US" sz="2800" spc="-6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статус</a:t>
            </a:r>
            <a:r>
              <a:rPr b="0" lang="en-US" sz="2800" spc="-5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содержит</a:t>
            </a:r>
            <a:r>
              <a:rPr b="0" lang="en-US" sz="2800" spc="-6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дополнительную полезную</a:t>
            </a:r>
            <a:r>
              <a:rPr b="0" lang="en-US" sz="2800" spc="-14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информацию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69440" indent="-312480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SzPct val="39000"/>
              <a:buFont typeface="Wingdings" charset="2"/>
              <a:buChar char=""/>
              <a:tabLst>
                <a:tab algn="l" pos="469440"/>
              </a:tabLst>
            </a:pP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3xx</a:t>
            </a:r>
            <a:r>
              <a:rPr b="0" lang="en-US" sz="2800" spc="-5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-</a:t>
            </a:r>
            <a:r>
              <a:rPr b="0" lang="en-US" sz="2800" spc="-5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эти</a:t>
            </a:r>
            <a:r>
              <a:rPr b="0" lang="en-US" sz="2800" spc="-5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статусы</a:t>
            </a:r>
            <a:r>
              <a:rPr b="0" lang="en-US" sz="2800" spc="-6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управляют</a:t>
            </a:r>
            <a:r>
              <a:rPr b="0" lang="en-US" sz="2800" spc="-5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перенаправлениями</a:t>
            </a:r>
            <a:r>
              <a:rPr b="0" lang="en-US" sz="2800" spc="-5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на</a:t>
            </a:r>
            <a:r>
              <a:rPr b="0" lang="en-US" sz="2800" spc="-5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другие</a:t>
            </a:r>
            <a:r>
              <a:rPr b="0" lang="en-US" sz="2800" spc="-5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202124"/>
                </a:solidFill>
                <a:latin typeface="Microsoft Sans Serif"/>
              </a:rPr>
              <a:t>URI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69800" indent="-313200">
              <a:lnSpc>
                <a:spcPct val="114000"/>
              </a:lnSpc>
              <a:buClr>
                <a:srgbClr val="000000"/>
              </a:buClr>
              <a:buSzPct val="39000"/>
              <a:buFont typeface="Wingdings" charset="2"/>
              <a:buChar char=""/>
              <a:tabLst>
                <a:tab algn="l" pos="469800"/>
              </a:tabLst>
            </a:pP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4xx</a:t>
            </a:r>
            <a:r>
              <a:rPr b="0" lang="en-US" sz="2800" spc="-8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-</a:t>
            </a:r>
            <a:r>
              <a:rPr b="0" lang="en-US" sz="2800" spc="-8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ошибка</a:t>
            </a:r>
            <a:r>
              <a:rPr b="0" lang="en-US" sz="2800" spc="-8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в</a:t>
            </a:r>
            <a:r>
              <a:rPr b="0" lang="en-US" sz="2800" spc="-8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запросе.</a:t>
            </a:r>
            <a:r>
              <a:rPr b="0" lang="en-US" sz="2800" spc="-8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Сервер</a:t>
            </a:r>
            <a:r>
              <a:rPr b="0" lang="en-US" sz="2800" spc="-8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не</a:t>
            </a:r>
            <a:r>
              <a:rPr b="0" lang="en-US" sz="2800" spc="-8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может</a:t>
            </a:r>
            <a:r>
              <a:rPr b="0" lang="en-US" sz="2800" spc="-8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обработать</a:t>
            </a:r>
            <a:r>
              <a:rPr b="0" lang="en-US" sz="2800" spc="-9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такой</a:t>
            </a:r>
            <a:r>
              <a:rPr b="0" lang="en-US" sz="2800" spc="-80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запрос</a:t>
            </a:r>
            <a:r>
              <a:rPr b="0" lang="en-US" sz="2800" spc="-8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и</a:t>
            </a:r>
            <a:r>
              <a:rPr b="0" lang="en-US" sz="2800" spc="-8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202124"/>
                </a:solidFill>
                <a:latin typeface="Microsoft Sans Serif"/>
              </a:rPr>
              <a:t>скорее</a:t>
            </a:r>
            <a:r>
              <a:rPr b="0" lang="en-US" sz="2800" spc="-8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всего</a:t>
            </a:r>
            <a:r>
              <a:rPr b="0" lang="en-US" sz="2800" spc="-86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202124"/>
                </a:solidFill>
                <a:latin typeface="Microsoft Sans Serif"/>
              </a:rPr>
              <a:t>вам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нужно</a:t>
            </a:r>
            <a:r>
              <a:rPr b="0" lang="en-US" sz="2800" spc="-41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202124"/>
                </a:solidFill>
                <a:latin typeface="Microsoft Sans Serif"/>
              </a:rPr>
              <a:t>что-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то</a:t>
            </a:r>
            <a:r>
              <a:rPr b="0" lang="en-US" sz="2800" spc="-3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</a:t>
            </a:r>
            <a:r>
              <a:rPr b="0" lang="en-US" sz="2800" spc="-3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этим</a:t>
            </a:r>
            <a:r>
              <a:rPr b="0" lang="en-US" sz="2800" spc="-41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сделать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69800" indent="-313200">
              <a:lnSpc>
                <a:spcPct val="114000"/>
              </a:lnSpc>
              <a:buClr>
                <a:srgbClr val="000000"/>
              </a:buClr>
              <a:buSzPct val="39000"/>
              <a:buFont typeface="Wingdings" charset="2"/>
              <a:buChar char=""/>
              <a:tabLst>
                <a:tab algn="l" pos="469800"/>
              </a:tabLst>
            </a:pP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5xx</a:t>
            </a:r>
            <a:r>
              <a:rPr b="0" lang="en-US" sz="2800" spc="-3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-</a:t>
            </a:r>
            <a:r>
              <a:rPr b="0" lang="en-US" sz="2800" spc="-3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сервер</a:t>
            </a:r>
            <a:r>
              <a:rPr b="0" lang="en-US" sz="2800" spc="-3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сломался.</a:t>
            </a:r>
            <a:r>
              <a:rPr b="0" lang="en-US" sz="2800" spc="-3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Вряд</a:t>
            </a:r>
            <a:r>
              <a:rPr b="0" lang="en-US" sz="2800" spc="-3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ли</a:t>
            </a:r>
            <a:r>
              <a:rPr b="0" lang="en-US" sz="2800" spc="-3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вы</a:t>
            </a:r>
            <a:r>
              <a:rPr b="0" lang="en-US" sz="2800" spc="-3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202124"/>
                </a:solidFill>
                <a:latin typeface="Microsoft Sans Serif"/>
              </a:rPr>
              <a:t>что-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то</a:t>
            </a:r>
            <a:r>
              <a:rPr b="0" lang="en-US" sz="2800" spc="-3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сможете</a:t>
            </a:r>
            <a:r>
              <a:rPr b="0" lang="en-US" sz="2800" spc="-3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</a:t>
            </a:r>
            <a:r>
              <a:rPr b="0" lang="en-US" sz="2800" spc="-3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этим</a:t>
            </a:r>
            <a:r>
              <a:rPr b="0" lang="en-US" sz="2800" spc="-3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сделать</a:t>
            </a:r>
            <a:r>
              <a:rPr b="0" lang="en-US" sz="2800" spc="-35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на</a:t>
            </a:r>
            <a:r>
              <a:rPr b="0" lang="en-US" sz="2800" spc="-3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своей</a:t>
            </a:r>
            <a:r>
              <a:rPr b="0" lang="en-US" sz="2800" spc="-3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202124"/>
                </a:solidFill>
                <a:latin typeface="Microsoft Sans Serif"/>
              </a:rPr>
              <a:t>стороне</a:t>
            </a:r>
            <a:r>
              <a:rPr b="0" lang="en-US" sz="2800" spc="-32" strike="noStrike">
                <a:solidFill>
                  <a:srgbClr val="202124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202124"/>
                </a:solidFill>
                <a:latin typeface="Microsoft Sans Serif"/>
              </a:rPr>
              <a:t>как </a:t>
            </a:r>
            <a:r>
              <a:rPr b="0" lang="en-US" sz="2800" spc="-32" strike="noStrike">
                <a:solidFill>
                  <a:srgbClr val="202124"/>
                </a:solidFill>
                <a:latin typeface="Microsoft Sans Serif"/>
              </a:rPr>
              <a:t>frontend-</a:t>
            </a:r>
            <a:r>
              <a:rPr b="0" lang="en-US" sz="2800" spc="-12" strike="noStrike">
                <a:solidFill>
                  <a:srgbClr val="202124"/>
                </a:solidFill>
                <a:latin typeface="Microsoft Sans Serif"/>
              </a:rPr>
              <a:t>разработчики.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object 2" descr=""/>
          <p:cNvPicPr/>
          <p:nvPr/>
        </p:nvPicPr>
        <p:blipFill>
          <a:blip r:embed="rId1"/>
          <a:stretch/>
        </p:blipFill>
        <p:spPr>
          <a:xfrm>
            <a:off x="8692920" y="652320"/>
            <a:ext cx="9594720" cy="9634320"/>
          </a:xfrm>
          <a:prstGeom prst="rect">
            <a:avLst/>
          </a:prstGeom>
          <a:ln w="0">
            <a:noFill/>
          </a:ln>
        </p:spPr>
      </p:pic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22440" y="1436400"/>
            <a:ext cx="6984000" cy="4224600"/>
          </a:xfrm>
          <a:prstGeom prst="rect">
            <a:avLst/>
          </a:prstGeom>
          <a:noFill/>
          <a:ln w="0">
            <a:noFill/>
          </a:ln>
        </p:spPr>
        <p:txBody>
          <a:bodyPr lIns="0" rIns="0" tIns="309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2435"/>
              </a:spcBef>
              <a:buNone/>
            </a:pPr>
            <a:r>
              <a:rPr b="1" lang="en-US" sz="12000" spc="-26" strike="noStrike">
                <a:solidFill>
                  <a:srgbClr val="c91c4b"/>
                </a:solidFill>
                <a:latin typeface="Arial"/>
              </a:rPr>
              <a:t>03</a:t>
            </a:r>
            <a:endParaRPr b="0" lang="en-US" sz="12000" spc="-1" strike="noStrike">
              <a:solidFill>
                <a:srgbClr val="000000"/>
              </a:solidFill>
              <a:latin typeface="Calibri"/>
            </a:endParaRPr>
          </a:p>
          <a:p>
            <a:pPr marL="12600" indent="0">
              <a:lnSpc>
                <a:spcPct val="113000"/>
              </a:lnSpc>
              <a:spcBef>
                <a:spcPts val="156"/>
              </a:spcBef>
              <a:buNone/>
            </a:pPr>
            <a:r>
              <a:rPr b="1" lang="en-US" sz="6000" spc="-1" strike="noStrike">
                <a:solidFill>
                  <a:srgbClr val="000000"/>
                </a:solidFill>
                <a:latin typeface="Arial"/>
              </a:rPr>
              <a:t>Создание</a:t>
            </a:r>
            <a:r>
              <a:rPr b="1" lang="en-US" sz="6000" spc="-33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000000"/>
                </a:solidFill>
                <a:latin typeface="Arial"/>
              </a:rPr>
              <a:t>ошибок, </a:t>
            </a:r>
            <a:r>
              <a:rPr b="1" lang="en-US" sz="6000" spc="-1" strike="noStrike">
                <a:solidFill>
                  <a:srgbClr val="000000"/>
                </a:solidFill>
                <a:latin typeface="Arial"/>
              </a:rPr>
              <a:t>throw,</a:t>
            </a:r>
            <a:r>
              <a:rPr b="1" lang="en-US" sz="6000" spc="-4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6000" spc="-12" strike="noStrike">
                <a:solidFill>
                  <a:srgbClr val="000000"/>
                </a:solidFill>
                <a:latin typeface="Arial"/>
              </a:rPr>
              <a:t>reject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Собственные</a:t>
            </a:r>
            <a:r>
              <a:rPr b="1" lang="en-US" sz="7200" spc="-60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ошибки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object 3"/>
          <p:cNvSpPr/>
          <p:nvPr/>
        </p:nvSpPr>
        <p:spPr>
          <a:xfrm>
            <a:off x="622440" y="3053520"/>
            <a:ext cx="8475480" cy="14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JavaScript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есть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41" strike="noStrike">
                <a:solidFill>
                  <a:srgbClr val="000000"/>
                </a:solidFill>
                <a:latin typeface="Microsoft Sans Serif"/>
              </a:rPr>
              <a:t>возможность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создавать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свои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собственные</a:t>
            </a:r>
            <a:r>
              <a:rPr b="0" lang="en-US" sz="2800" spc="-4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ошибки,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а</a:t>
            </a:r>
            <a:r>
              <a:rPr b="0" lang="en-US" sz="2800" spc="-4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</a:t>
            </a:r>
            <a:r>
              <a:rPr b="0" lang="en-US" sz="2800" spc="-4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помощью</a:t>
            </a:r>
            <a:r>
              <a:rPr b="0" lang="en-US" sz="2800" spc="-4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throw</a:t>
            </a:r>
            <a:r>
              <a:rPr b="0" lang="en-US" sz="2800" spc="-4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их</a:t>
            </a:r>
            <a:r>
              <a:rPr b="0" lang="en-US" sz="2800" spc="-4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можно выбрасывать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их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любом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месте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кода.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Типы</a:t>
            </a:r>
            <a:r>
              <a:rPr b="1" lang="en-US" sz="7200" spc="-205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ошибок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object 3"/>
          <p:cNvSpPr/>
          <p:nvPr/>
        </p:nvSpPr>
        <p:spPr>
          <a:xfrm>
            <a:off x="622440" y="3053520"/>
            <a:ext cx="104961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Когда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вы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делаете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что-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то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не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так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коде,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есть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два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основных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типа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ошибок,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которыми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обычно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сталкиваются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разработчики: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99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Синтаксические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Логические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3000"/>
              </a:lnSpc>
              <a:spcBef>
                <a:spcPts val="99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Объект</a:t>
            </a:r>
            <a:r>
              <a:rPr b="1" lang="en-US" sz="7200" spc="-66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Error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object 3"/>
          <p:cNvSpPr/>
          <p:nvPr/>
        </p:nvSpPr>
        <p:spPr>
          <a:xfrm>
            <a:off x="622440" y="3053520"/>
            <a:ext cx="8822880" cy="14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just">
              <a:lnSpc>
                <a:spcPct val="113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Объект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Error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-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объект,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который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позволяет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создавать собственные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ошибки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указанием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параметров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имени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описания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ошибки.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994500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Команда</a:t>
            </a:r>
            <a:r>
              <a:rPr b="1" lang="en-US" sz="7200" spc="-355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21" strike="noStrike">
                <a:solidFill>
                  <a:srgbClr val="c91c4b"/>
                </a:solidFill>
                <a:latin typeface="Arial"/>
              </a:rPr>
              <a:t>throw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object 3"/>
          <p:cNvSpPr/>
          <p:nvPr/>
        </p:nvSpPr>
        <p:spPr>
          <a:xfrm>
            <a:off x="622440" y="3053520"/>
            <a:ext cx="8542800" cy="194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Команда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throw,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выбрасывает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ошибку.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При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выбросе ошибки</a:t>
            </a:r>
            <a:r>
              <a:rPr b="0" lang="en-US" sz="2800" spc="-15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указывается</a:t>
            </a:r>
            <a:r>
              <a:rPr b="0" lang="en-US" sz="2800" spc="-14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выражение,</a:t>
            </a:r>
            <a:r>
              <a:rPr b="0" lang="en-US" sz="2800" spc="-15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содержащее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значение,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которое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будет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выброшено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0" name="object 3" descr=""/>
          <p:cNvPicPr/>
          <p:nvPr/>
        </p:nvPicPr>
        <p:blipFill>
          <a:blip r:embed="rId1"/>
          <a:stretch/>
        </p:blipFill>
        <p:spPr>
          <a:xfrm>
            <a:off x="635040" y="3243240"/>
            <a:ext cx="13239360" cy="500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2" name="object 3" descr=""/>
          <p:cNvPicPr/>
          <p:nvPr/>
        </p:nvPicPr>
        <p:blipFill>
          <a:blip r:embed="rId1"/>
          <a:stretch/>
        </p:blipFill>
        <p:spPr>
          <a:xfrm>
            <a:off x="635040" y="3243240"/>
            <a:ext cx="12553560" cy="323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Результат</a:t>
            </a:r>
            <a:r>
              <a:rPr b="1" lang="en-US" sz="7200" spc="-97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браузере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4" name="object 3" descr=""/>
          <p:cNvPicPr/>
          <p:nvPr/>
        </p:nvPicPr>
        <p:blipFill>
          <a:blip r:embed="rId1"/>
          <a:stretch/>
        </p:blipFill>
        <p:spPr>
          <a:xfrm>
            <a:off x="635040" y="3243240"/>
            <a:ext cx="7448040" cy="323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6" name="object 3" descr=""/>
          <p:cNvPicPr/>
          <p:nvPr/>
        </p:nvPicPr>
        <p:blipFill>
          <a:blip r:embed="rId1"/>
          <a:stretch/>
        </p:blipFill>
        <p:spPr>
          <a:xfrm>
            <a:off x="635040" y="3087000"/>
            <a:ext cx="16217640" cy="590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8" name="object 3" descr=""/>
          <p:cNvPicPr/>
          <p:nvPr/>
        </p:nvPicPr>
        <p:blipFill>
          <a:blip r:embed="rId1"/>
          <a:stretch/>
        </p:blipFill>
        <p:spPr>
          <a:xfrm>
            <a:off x="635040" y="3179880"/>
            <a:ext cx="10096200" cy="209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Результат</a:t>
            </a:r>
            <a:r>
              <a:rPr b="1" lang="en-US" sz="7200" spc="-97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браузере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0" name="object 3" descr=""/>
          <p:cNvPicPr/>
          <p:nvPr/>
        </p:nvPicPr>
        <p:blipFill>
          <a:blip r:embed="rId1"/>
          <a:stretch/>
        </p:blipFill>
        <p:spPr>
          <a:xfrm>
            <a:off x="614520" y="3243240"/>
            <a:ext cx="11734560" cy="270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2" name="object 3" descr=""/>
          <p:cNvPicPr/>
          <p:nvPr/>
        </p:nvPicPr>
        <p:blipFill>
          <a:blip r:embed="rId1"/>
          <a:stretch/>
        </p:blipFill>
        <p:spPr>
          <a:xfrm>
            <a:off x="635040" y="2822040"/>
            <a:ext cx="10702440" cy="693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Результат</a:t>
            </a:r>
            <a:r>
              <a:rPr b="1" lang="en-US" sz="7200" spc="-97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браузере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4" name="object 3" descr=""/>
          <p:cNvPicPr/>
          <p:nvPr/>
        </p:nvPicPr>
        <p:blipFill>
          <a:blip r:embed="rId1"/>
          <a:stretch/>
        </p:blipFill>
        <p:spPr>
          <a:xfrm>
            <a:off x="521640" y="3043080"/>
            <a:ext cx="15182640" cy="192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/>
          </p:nvPr>
        </p:nvSpPr>
        <p:spPr>
          <a:xfrm>
            <a:off x="622440" y="1563840"/>
            <a:ext cx="10100520" cy="6009840"/>
          </a:xfrm>
          <a:prstGeom prst="rect">
            <a:avLst/>
          </a:prstGeom>
          <a:noFill/>
          <a:ln w="0">
            <a:noFill/>
          </a:ln>
        </p:spPr>
        <p:txBody>
          <a:bodyPr lIns="0" rIns="0" tIns="133920" bIns="0" anchor="t">
            <a:noAutofit/>
          </a:bodyPr>
          <a:p>
            <a:pPr marL="12600" indent="0">
              <a:lnSpc>
                <a:spcPts val="7781"/>
              </a:lnSpc>
              <a:spcBef>
                <a:spcPts val="1054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Синтаксические ошибки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object 3"/>
          <p:cNvSpPr/>
          <p:nvPr/>
        </p:nvSpPr>
        <p:spPr>
          <a:xfrm>
            <a:off x="622440" y="4222800"/>
            <a:ext cx="16979760" cy="146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Это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2" strike="noStrike">
                <a:solidFill>
                  <a:srgbClr val="000000"/>
                </a:solidFill>
                <a:latin typeface="Microsoft Sans Serif"/>
              </a:rPr>
              <a:t>орфографические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ошибки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коде,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которые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фактически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заставляют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программу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вообще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не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35" strike="noStrike">
                <a:solidFill>
                  <a:srgbClr val="000000"/>
                </a:solidFill>
                <a:latin typeface="Microsoft Sans Serif"/>
              </a:rPr>
              <a:t>запускаться,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или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перестать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работать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46" strike="noStrike">
                <a:solidFill>
                  <a:srgbClr val="000000"/>
                </a:solidFill>
                <a:latin typeface="Microsoft Sans Serif"/>
              </a:rPr>
              <a:t>какой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то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момент.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Исполнитель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кода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показывает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сообщения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синтаксисе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кода.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0760400" cy="2110680"/>
          </a:xfrm>
          <a:prstGeom prst="rect">
            <a:avLst/>
          </a:prstGeom>
          <a:noFill/>
          <a:ln w="0">
            <a:noFill/>
          </a:ln>
        </p:spPr>
        <p:txBody>
          <a:bodyPr lIns="0" rIns="0" tIns="133920" bIns="0" anchor="t">
            <a:noAutofit/>
          </a:bodyPr>
          <a:p>
            <a:pPr marL="12600" indent="0">
              <a:lnSpc>
                <a:spcPts val="7781"/>
              </a:lnSpc>
              <a:spcBef>
                <a:spcPts val="1054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Собственные</a:t>
            </a:r>
            <a:r>
              <a:rPr b="1" lang="en-US" sz="7200" spc="-75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ошибки</a:t>
            </a:r>
            <a:r>
              <a:rPr b="1" lang="en-US" sz="7200" spc="-60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52" strike="noStrike">
                <a:solidFill>
                  <a:srgbClr val="c91c4b"/>
                </a:solidFill>
                <a:latin typeface="Arial"/>
              </a:rPr>
              <a:t>в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асинхронном</a:t>
            </a:r>
            <a:r>
              <a:rPr b="1" lang="en-US" sz="7200" spc="-114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21" strike="noStrike">
                <a:solidFill>
                  <a:srgbClr val="c91c4b"/>
                </a:solidFill>
                <a:latin typeface="Arial"/>
              </a:rPr>
              <a:t>коде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object 3"/>
          <p:cNvSpPr/>
          <p:nvPr/>
        </p:nvSpPr>
        <p:spPr>
          <a:xfrm>
            <a:off x="622440" y="4174200"/>
            <a:ext cx="8745480" cy="24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</a:t>
            </a:r>
            <a:r>
              <a:rPr b="0" lang="en-US" sz="2800" spc="-10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асинхронном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можно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так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же</a:t>
            </a:r>
            <a:r>
              <a:rPr b="0" lang="en-US" sz="2800" spc="-9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выбрасывать собственные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ошибки.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Это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довольно распространённая</a:t>
            </a:r>
            <a:r>
              <a:rPr b="0" lang="en-US" sz="2800" spc="-14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задача,</a:t>
            </a:r>
            <a:r>
              <a:rPr b="0" lang="en-US" sz="28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так</a:t>
            </a:r>
            <a:r>
              <a:rPr b="0" lang="en-US" sz="28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как</a:t>
            </a:r>
            <a:r>
              <a:rPr b="0" lang="en-US" sz="2800" spc="-8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сервер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может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работать</a:t>
            </a:r>
            <a:r>
              <a:rPr b="0" lang="en-US" sz="2800" spc="-5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ошибками</a:t>
            </a:r>
            <a:r>
              <a:rPr b="0" lang="en-US" sz="2800" spc="-4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и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возвращать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не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то</a:t>
            </a:r>
            <a:r>
              <a:rPr b="0" lang="en-US" sz="2800" spc="-5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что</a:t>
            </a:r>
            <a:r>
              <a:rPr b="0" lang="en-US" sz="2800" spc="-46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нужно.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8" name="object 3" descr=""/>
          <p:cNvPicPr/>
          <p:nvPr/>
        </p:nvPicPr>
        <p:blipFill>
          <a:blip r:embed="rId1"/>
          <a:stretch/>
        </p:blipFill>
        <p:spPr>
          <a:xfrm>
            <a:off x="561960" y="3090960"/>
            <a:ext cx="16592040" cy="38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0" name="object 3" descr=""/>
          <p:cNvPicPr/>
          <p:nvPr/>
        </p:nvPicPr>
        <p:blipFill>
          <a:blip r:embed="rId1"/>
          <a:stretch/>
        </p:blipFill>
        <p:spPr>
          <a:xfrm>
            <a:off x="635040" y="3246480"/>
            <a:ext cx="10724760" cy="304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Результат</a:t>
            </a:r>
            <a:r>
              <a:rPr b="1" lang="en-US" sz="7200" spc="-97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браузере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object 3" descr=""/>
          <p:cNvPicPr/>
          <p:nvPr/>
        </p:nvPicPr>
        <p:blipFill>
          <a:blip r:embed="rId1"/>
          <a:stretch/>
        </p:blipFill>
        <p:spPr>
          <a:xfrm>
            <a:off x="635040" y="3246480"/>
            <a:ext cx="10438920" cy="304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4" name="object 3" descr=""/>
          <p:cNvPicPr/>
          <p:nvPr/>
        </p:nvPicPr>
        <p:blipFill>
          <a:blip r:embed="rId1"/>
          <a:stretch/>
        </p:blipFill>
        <p:spPr>
          <a:xfrm>
            <a:off x="635040" y="2878200"/>
            <a:ext cx="12610800" cy="682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object 3" descr=""/>
          <p:cNvPicPr/>
          <p:nvPr/>
        </p:nvPicPr>
        <p:blipFill>
          <a:blip r:embed="rId1"/>
          <a:stretch/>
        </p:blipFill>
        <p:spPr>
          <a:xfrm>
            <a:off x="635040" y="2719440"/>
            <a:ext cx="14258520" cy="736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Результат</a:t>
            </a:r>
            <a:r>
              <a:rPr b="1" lang="en-US" sz="7200" spc="-97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браузере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object 3" descr=""/>
          <p:cNvPicPr/>
          <p:nvPr/>
        </p:nvPicPr>
        <p:blipFill>
          <a:blip r:embed="rId1"/>
          <a:stretch/>
        </p:blipFill>
        <p:spPr>
          <a:xfrm>
            <a:off x="635040" y="3132000"/>
            <a:ext cx="16858800" cy="428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/>
          </p:nvPr>
        </p:nvSpPr>
        <p:spPr>
          <a:xfrm>
            <a:off x="622440" y="1563840"/>
            <a:ext cx="10100520" cy="6009840"/>
          </a:xfrm>
          <a:prstGeom prst="rect">
            <a:avLst/>
          </a:prstGeom>
          <a:noFill/>
          <a:ln w="0">
            <a:noFill/>
          </a:ln>
        </p:spPr>
        <p:txBody>
          <a:bodyPr lIns="0" rIns="0" tIns="133920" bIns="0" anchor="t">
            <a:noAutofit/>
          </a:bodyPr>
          <a:p>
            <a:pPr marL="12600" indent="0">
              <a:lnSpc>
                <a:spcPts val="7781"/>
              </a:lnSpc>
              <a:spcBef>
                <a:spcPts val="1054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Ошибки</a:t>
            </a:r>
            <a:r>
              <a:rPr b="1" lang="en-US" sz="7200" spc="-120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при</a:t>
            </a:r>
            <a:r>
              <a:rPr b="1" lang="en-US" sz="7200" spc="-114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создании Promise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object 3"/>
          <p:cNvSpPr/>
          <p:nvPr/>
        </p:nvSpPr>
        <p:spPr>
          <a:xfrm>
            <a:off x="622440" y="4174200"/>
            <a:ext cx="8688240" cy="24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Если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ошибки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происходят</a:t>
            </a:r>
            <a:r>
              <a:rPr b="0" lang="en-US" sz="2800" spc="-7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при</a:t>
            </a:r>
            <a:r>
              <a:rPr b="0" lang="en-US" sz="2800" spc="-8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синхронном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выполнении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кода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внутри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Promise,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то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1" strike="noStrike">
                <a:solidFill>
                  <a:srgbClr val="000000"/>
                </a:solidFill>
                <a:latin typeface="Microsoft Sans Serif"/>
              </a:rPr>
              <a:t>можно</a:t>
            </a:r>
            <a:r>
              <a:rPr b="0" lang="en-US" sz="2800" spc="-111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просто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выбросить</a:t>
            </a:r>
            <a:r>
              <a:rPr b="0" lang="en-US" sz="2800" spc="-17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ошибку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как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обычно,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так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00" strike="noStrike">
                <a:solidFill>
                  <a:srgbClr val="000000"/>
                </a:solidFill>
                <a:latin typeface="Microsoft Sans Serif"/>
              </a:rPr>
              <a:t>как</a:t>
            </a:r>
            <a:r>
              <a:rPr b="0" lang="en-US" sz="2800" spc="-9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при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создании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Promise'а</a:t>
            </a:r>
            <a:r>
              <a:rPr b="0" lang="en-US" sz="28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его</a:t>
            </a:r>
            <a:r>
              <a:rPr b="0" lang="en-US" sz="28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код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выполняется</a:t>
            </a:r>
            <a:r>
              <a:rPr b="0" lang="en-US" sz="28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синхронно</a:t>
            </a:r>
            <a:r>
              <a:rPr b="0" lang="en-US" sz="2800" spc="-114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Microsoft Sans Serif"/>
              </a:rPr>
              <a:t>сразу</a:t>
            </a:r>
            <a:r>
              <a:rPr b="0" lang="en-US" sz="2800" spc="-120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2800" spc="-26" strike="noStrike">
                <a:solidFill>
                  <a:srgbClr val="000000"/>
                </a:solidFill>
                <a:latin typeface="Microsoft Sans Serif"/>
              </a:rPr>
              <a:t>при </a:t>
            </a:r>
            <a:r>
              <a:rPr b="0" lang="en-US" sz="2800" spc="-12" strike="noStrike">
                <a:solidFill>
                  <a:srgbClr val="000000"/>
                </a:solidFill>
                <a:latin typeface="Microsoft Sans Serif"/>
              </a:rPr>
              <a:t>создании.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2" name="object 3" descr=""/>
          <p:cNvPicPr/>
          <p:nvPr/>
        </p:nvPicPr>
        <p:blipFill>
          <a:blip r:embed="rId1"/>
          <a:stretch/>
        </p:blipFill>
        <p:spPr>
          <a:xfrm>
            <a:off x="635040" y="2798640"/>
            <a:ext cx="13029840" cy="647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4" name="object 3" descr=""/>
          <p:cNvPicPr/>
          <p:nvPr/>
        </p:nvPicPr>
        <p:blipFill>
          <a:blip r:embed="rId1"/>
          <a:stretch/>
        </p:blipFill>
        <p:spPr>
          <a:xfrm>
            <a:off x="628560" y="3098880"/>
            <a:ext cx="16458840" cy="232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9" name="object 3" descr=""/>
          <p:cNvPicPr/>
          <p:nvPr/>
        </p:nvPicPr>
        <p:blipFill>
          <a:blip r:embed="rId1"/>
          <a:stretch/>
        </p:blipFill>
        <p:spPr>
          <a:xfrm>
            <a:off x="635040" y="3113280"/>
            <a:ext cx="13848840" cy="506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Результат</a:t>
            </a:r>
            <a:r>
              <a:rPr b="1" lang="en-US" sz="7200" spc="-97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браузере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6" name="object 3" descr=""/>
          <p:cNvPicPr/>
          <p:nvPr/>
        </p:nvPicPr>
        <p:blipFill>
          <a:blip r:embed="rId1"/>
          <a:stretch/>
        </p:blipFill>
        <p:spPr>
          <a:xfrm>
            <a:off x="635040" y="3098880"/>
            <a:ext cx="16858800" cy="232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8185320" cy="2110680"/>
          </a:xfrm>
          <a:prstGeom prst="rect">
            <a:avLst/>
          </a:prstGeom>
          <a:noFill/>
          <a:ln w="0">
            <a:noFill/>
          </a:ln>
        </p:spPr>
        <p:txBody>
          <a:bodyPr lIns="0" rIns="0" tIns="133920" bIns="0" anchor="t">
            <a:noAutofit/>
          </a:bodyPr>
          <a:p>
            <a:pPr marL="12600" indent="0">
              <a:lnSpc>
                <a:spcPts val="7781"/>
              </a:lnSpc>
              <a:spcBef>
                <a:spcPts val="1054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Выброс</a:t>
            </a:r>
            <a:r>
              <a:rPr b="1" lang="en-US" sz="7200" spc="-327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обычных значений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8" name="object 3" descr=""/>
          <p:cNvPicPr/>
          <p:nvPr/>
        </p:nvPicPr>
        <p:blipFill>
          <a:blip r:embed="rId1"/>
          <a:stretch/>
        </p:blipFill>
        <p:spPr>
          <a:xfrm>
            <a:off x="557280" y="4189320"/>
            <a:ext cx="5943240" cy="369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object 2" descr=""/>
          <p:cNvPicPr/>
          <p:nvPr/>
        </p:nvPicPr>
        <p:blipFill>
          <a:blip r:embed="rId1"/>
          <a:stretch/>
        </p:blipFill>
        <p:spPr>
          <a:xfrm>
            <a:off x="8692920" y="652320"/>
            <a:ext cx="9594720" cy="9634320"/>
          </a:xfrm>
          <a:prstGeom prst="rect">
            <a:avLst/>
          </a:prstGeom>
          <a:ln w="0">
            <a:noFill/>
          </a:ln>
        </p:spPr>
      </p:pic>
      <p:sp>
        <p:nvSpPr>
          <p:cNvPr id="190" name="object 3"/>
          <p:cNvSpPr/>
          <p:nvPr/>
        </p:nvSpPr>
        <p:spPr>
          <a:xfrm>
            <a:off x="622440" y="1732680"/>
            <a:ext cx="1719720" cy="18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2000" spc="-26" strike="noStrike">
                <a:solidFill>
                  <a:srgbClr val="c91c4b"/>
                </a:solidFill>
                <a:latin typeface="Arial"/>
              </a:rPr>
              <a:t>04</a:t>
            </a:r>
            <a:endParaRPr b="0" lang="en-US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22440" y="3709800"/>
            <a:ext cx="348948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6000" spc="-12" strike="noStrike">
                <a:solidFill>
                  <a:srgbClr val="000000"/>
                </a:solidFill>
                <a:latin typeface="Arial"/>
              </a:rPr>
              <a:t>Практика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7208360" cy="33048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Пример: безопасный парсинг JSON</a:t>
            </a:r>
            <a:br>
              <a:rPr sz="7200"/>
            </a:br>
            <a:endParaRPr b="1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4572000" y="4019760"/>
            <a:ext cx="8924400" cy="4209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7208360" cy="33048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Пример: запрос к API </a:t>
            </a:r>
            <a:br>
              <a:rPr sz="7200"/>
            </a:br>
            <a:endParaRPr b="1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4334400" y="3677040"/>
            <a:ext cx="8924400" cy="546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7208360" cy="33048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7200" spc="-1" strike="noStrike" baseline="33000">
                <a:solidFill>
                  <a:srgbClr val="c91c4b"/>
                </a:solidFill>
                <a:latin typeface="Arial"/>
              </a:rPr>
              <a:t>Пример: использование небезопасной функции</a:t>
            </a:r>
            <a:br>
              <a:rPr sz="7200"/>
            </a:br>
            <a:endParaRPr b="1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4563000" y="4124520"/>
            <a:ext cx="8924400" cy="433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7208360" cy="33048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7200" spc="-1" strike="noStrike" baseline="33000">
                <a:solidFill>
                  <a:srgbClr val="c91c4b"/>
                </a:solidFill>
                <a:latin typeface="Arial"/>
              </a:rPr>
              <a:t>Пример: разные типы ошибок</a:t>
            </a:r>
            <a:br>
              <a:rPr sz="7200"/>
            </a:br>
            <a:endParaRPr b="1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4334400" y="3429000"/>
            <a:ext cx="8924400" cy="5238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Пример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2939760" y="5886720"/>
            <a:ext cx="10776240" cy="3257280"/>
          </a:xfrm>
          <a:prstGeom prst="rect">
            <a:avLst/>
          </a:prstGeom>
          <a:ln w="0">
            <a:noFill/>
          </a:ln>
        </p:spPr>
      </p:pic>
      <p:sp>
        <p:nvSpPr>
          <p:cNvPr id="62" name="object 11"/>
          <p:cNvSpPr/>
          <p:nvPr/>
        </p:nvSpPr>
        <p:spPr>
          <a:xfrm>
            <a:off x="622440" y="3481560"/>
            <a:ext cx="11272320" cy="156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3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800" spc="-1" strike="noStrike">
                <a:solidFill>
                  <a:srgbClr val="000000"/>
                </a:solidFill>
                <a:latin typeface="Microsoft Sans Serif"/>
              </a:rPr>
              <a:t>JSON</a:t>
            </a:r>
            <a:r>
              <a:rPr b="0" lang="en-US" sz="1800" spc="-1" strike="noStrike">
                <a:solidFill>
                  <a:srgbClr val="000000"/>
                </a:solidFill>
                <a:latin typeface="Microsoft Sans Serif"/>
              </a:rPr>
              <a:t> — это лёгкий текстовый формат для хранения и передачи структурированных данных, который понятен как человеку, так и машинам. Он не зависит от конкретного языка программирования и основан на синтаксисе объектов JavaScript. Благодаря своей простоте, JSON широко используется в веб-приложениях для обмена данными между сервером и клиентом, а также для хранения конфигурационных файлов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2440" y="1563840"/>
            <a:ext cx="1618272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1" strike="noStrike">
                <a:solidFill>
                  <a:srgbClr val="c91c4b"/>
                </a:solidFill>
                <a:latin typeface="Arial"/>
              </a:rPr>
              <a:t>Результат</a:t>
            </a:r>
            <a:r>
              <a:rPr b="1" lang="en-US" sz="7200" spc="-97" strike="noStrike">
                <a:solidFill>
                  <a:srgbClr val="c91c4b"/>
                </a:solidFill>
                <a:latin typeface="Arial"/>
              </a:rPr>
              <a:t> </a:t>
            </a:r>
            <a:r>
              <a:rPr b="1" lang="en-US" sz="7200" spc="-12" strike="noStrike">
                <a:solidFill>
                  <a:srgbClr val="c91c4b"/>
                </a:solidFill>
                <a:latin typeface="Arial"/>
              </a:rPr>
              <a:t>браузере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4" name="object 3" descr=""/>
          <p:cNvPicPr/>
          <p:nvPr/>
        </p:nvPicPr>
        <p:blipFill>
          <a:blip r:embed="rId1"/>
          <a:stretch/>
        </p:blipFill>
        <p:spPr>
          <a:xfrm>
            <a:off x="635040" y="3157560"/>
            <a:ext cx="13639320" cy="373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2025-09-13T05:55:58Z</dcterms:created>
  <dc:creator/>
  <dc:description/>
  <dc:language>en-US</dc:language>
  <cp:lastModifiedBy/>
  <dcterms:modified xsi:type="dcterms:W3CDTF">2025-09-15T17:21:14Z</dcterms:modified>
  <cp:revision>1</cp:revision>
  <dc:subject/>
  <dc:title>Презентация_т23.pptx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2025-09-13T00:00:00Z</vt:filetime>
  </property>
  <property fmtid="{D5CDD505-2E9C-101B-9397-08002B2CF9AE}" pid="3" name="Creator">
    <vt:lpwstr>Google</vt:lpwstr>
  </property>
  <property fmtid="{D5CDD505-2E9C-101B-9397-08002B2CF9AE}" pid="4" name="LastSaved">
    <vt:filetime>2025-09-13T00:00:00Z</vt:filetime>
  </property>
  <property fmtid="{D5CDD505-2E9C-101B-9397-08002B2CF9AE}" pid="5" name="PresentationFormat">
    <vt:lpwstr>On-screen Show (4:3)</vt:lpwstr>
  </property>
</Properties>
</file>